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39e3a2743924352" /><Relationship Type="http://schemas.openxmlformats.org/officeDocument/2006/relationships/extended-properties" Target="/docProps/app.xml" Id="R58deb3cf9e1045fe" /><Relationship Type="http://schemas.openxmlformats.org/officeDocument/2006/relationships/officeDocument" Target="/ppt/presentation.xml" Id="R9b1d5b5291e3424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c5420d49d4e4f6d"/>
  </p:sldMasterIdLst>
  <p:notesMasterIdLst>
    <p:notesMasterId xmlns:r="http://schemas.openxmlformats.org/officeDocument/2006/relationships" r:id="R8548be8fcec54628"/>
  </p:notesMasterIdLst>
  <p:sldIdLst>
    <p:sldId xmlns:r="http://schemas.openxmlformats.org/officeDocument/2006/relationships" id="256" r:id="Rc04ffda26ed4496a"/>
    <p:sldId xmlns:r="http://schemas.openxmlformats.org/officeDocument/2006/relationships" id="257" r:id="Rf54ded2c29304eee"/>
    <p:sldId xmlns:r="http://schemas.openxmlformats.org/officeDocument/2006/relationships" id="258" r:id="Ra840081f5e644466"/>
    <p:sldId xmlns:r="http://schemas.openxmlformats.org/officeDocument/2006/relationships" id="259" r:id="R2047b508cfcf437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5587d430a694622" /><Relationship Type="http://schemas.openxmlformats.org/officeDocument/2006/relationships/slideMaster" Target="/ppt/slideMasters/slideMaster1.xml" Id="R0c5420d49d4e4f6d" /><Relationship Type="http://schemas.openxmlformats.org/officeDocument/2006/relationships/notesMaster" Target="/ppt/notesMasters/notesMaster1.xml" Id="R8548be8fcec54628" /><Relationship Type="http://schemas.openxmlformats.org/officeDocument/2006/relationships/presProps" Target="/ppt/presProps.xml" Id="Rc3852d8ba9dc4bd5" /><Relationship Type="http://schemas.openxmlformats.org/officeDocument/2006/relationships/tableStyles" Target="/ppt/tableStyles.xml" Id="R4b7d88de36724ab3" /><Relationship Type="http://schemas.openxmlformats.org/officeDocument/2006/relationships/slide" Target="/ppt/slides/slide1.xml" Id="Rc04ffda26ed4496a" /><Relationship Type="http://schemas.openxmlformats.org/officeDocument/2006/relationships/slide" Target="/ppt/slides/slide2.xml" Id="Rf54ded2c29304eee" /><Relationship Type="http://schemas.openxmlformats.org/officeDocument/2006/relationships/slide" Target="/ppt/slides/slide3.xml" Id="Ra840081f5e644466" /><Relationship Type="http://schemas.openxmlformats.org/officeDocument/2006/relationships/slide" Target="/ppt/slides/slide4.xml" Id="R2047b508cfcf437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4447ff2a116461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5d9292906dd465e" /><Relationship Type="http://schemas.openxmlformats.org/officeDocument/2006/relationships/notesMaster" Target="/ppt/notesMasters/notesMaster1.xml" Id="R958afa8d218542c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e297ab0a0074c48" /><Relationship Type="http://schemas.openxmlformats.org/officeDocument/2006/relationships/notesMaster" Target="/ppt/notesMasters/notesMaster1.xml" Id="R0d14a5dbe0a041e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37b523720634c12" /><Relationship Type="http://schemas.openxmlformats.org/officeDocument/2006/relationships/notesMaster" Target="/ppt/notesMasters/notesMaster1.xml" Id="R15d3885681094d2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d236060c9f14cda" /><Relationship Type="http://schemas.openxmlformats.org/officeDocument/2006/relationships/notesMaster" Target="/ppt/notesMasters/notesMaster1.xml" Id="R89d85e9045b3404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出典：Obsidian「160_プロンプト集_介護AI」#7・#13（閲覧 2026-10-06）。用途・確認観点の抜粋。時間短縮等の未実測数値は掲載しない。</a:t>
            </a:r>
          </a:p>
          <a:p xmlns:a="http://schemas.openxmlformats.org/drawingml/2006/main">
            <a:r>
              <a:t>社内デザイン候補。タイトル・本文・表・工程図は編集可能。角括弧は相談後の差し替え欄。</a:t>
            </a:r>
          </a:p>
          <a:p xmlns:a="http://schemas.openxmlformats.org/drawingml/2006/main">
            <a:r>
              <a:t>デザイン構成参考（文言・画像の転用なし）：https://www.wiseman.co.jp/welfare/w_lp/05/ ; https://www.carekarte.jp/carekarteabout/ ; https://www.ndsoft.jp/</a:t>
            </a:r>
          </a:p>
          <a:p xmlns:a="http://schemas.openxmlformats.org/drawingml/2006/main">
            <a:r>
              <a:t>画像はOpenAI組み込み画像生成による架空素材。実績写真ではない。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出典：Obsidian「160_プロンプト集_介護AI」#7・#13（閲覧 2026-10-06）。用途・確認観点の抜粋。時間短縮等の未実測数値は掲載しない。</a:t>
            </a:r>
          </a:p>
          <a:p xmlns:a="http://schemas.openxmlformats.org/drawingml/2006/main">
            <a:r>
              <a:t>社内デザイン候補。タイトル・本文・表・工程図は編集可能。角括弧は相談後の差し替え欄。</a:t>
            </a:r>
          </a:p>
          <a:p xmlns:a="http://schemas.openxmlformats.org/drawingml/2006/main">
            <a:r>
              <a:t>デザイン構成参考（文言・画像の転用なし）：https://www.wiseman.co.jp/welfare/w_lp/05/ ; https://www.carekarte.jp/carekarteabout/ ; https://www.ndsoft.jp/</a:t>
            </a:r>
          </a:p>
          <a:p xmlns:a="http://schemas.openxmlformats.org/drawingml/2006/main">
            <a:r>
              <a:t>画像はOpenAI組み込み画像生成による架空素材。実績写真ではない。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出典：Obsidian「160_プロンプト集_介護AI」#7・#13（閲覧 2026-10-06）。用途・確認観点の抜粋。時間短縮等の未実測数値は掲載しない。</a:t>
            </a:r>
          </a:p>
          <a:p xmlns:a="http://schemas.openxmlformats.org/drawingml/2006/main">
            <a:r>
              <a:t>社内デザイン候補。タイトル・本文・表・工程図は編集可能。角括弧は相談後の差し替え欄。</a:t>
            </a:r>
          </a:p>
          <a:p xmlns:a="http://schemas.openxmlformats.org/drawingml/2006/main">
            <a:r>
              <a:t>デザイン構成参考（文言・画像の転用なし）：https://www.wiseman.co.jp/welfare/w_lp/05/ ; https://www.carekarte.jp/carekarteabout/ ; https://www.ndsoft.jp/</a:t>
            </a:r>
          </a:p>
          <a:p xmlns:a="http://schemas.openxmlformats.org/drawingml/2006/main">
            <a:r>
              <a:t>画像はOpenAI組み込み画像生成による架空素材。実績写真ではない。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出典：Obsidian「160_プロンプト集_介護AI」#7・#13（閲覧 2026-10-06）。用途・確認観点の抜粋。時間短縮等の未実測数値は掲載しない。</a:t>
            </a:r>
          </a:p>
          <a:p xmlns:a="http://schemas.openxmlformats.org/drawingml/2006/main">
            <a:r>
              <a:t>社内デザイン候補。タイトル・本文・表・工程図は編集可能。角括弧は相談後の差し替え欄。</a:t>
            </a:r>
          </a:p>
          <a:p xmlns:a="http://schemas.openxmlformats.org/drawingml/2006/main">
            <a:r>
              <a:t>デザイン構成参考（文言・画像の転用なし）：https://www.wiseman.co.jp/welfare/w_lp/05/ ; https://www.carekarte.jp/carekarteabout/ ; https://www.ndsoft.jp/</a:t>
            </a:r>
          </a:p>
          <a:p xmlns:a="http://schemas.openxmlformats.org/drawingml/2006/main">
            <a:r>
              <a:t>画像はOpenAI組み込み画像生成による架空素材。実績写真ではない。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fe296bce434d6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5e951b7ff5c4b99" /><Relationship Type="http://schemas.openxmlformats.org/officeDocument/2006/relationships/slideLayout" Target="/ppt/slideLayouts/slideLayout1.xml" Id="Rf456f9c291f94ff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456f9c291f94ff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6bc6c998de4222" /><Relationship Type="http://schemas.openxmlformats.org/officeDocument/2006/relationships/image" Target="/ppt/media/image.png" Id="R38edb2fbe8f443ef" /><Relationship Type="http://schemas.openxmlformats.org/officeDocument/2006/relationships/notesSlide" Target="/ppt/notesSlides/notesSlide1.xml" Id="R47c53f030f9f46e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915d344bae4b36" /><Relationship Type="http://schemas.openxmlformats.org/officeDocument/2006/relationships/notesSlide" Target="/ppt/notesSlides/notesSlide2.xml" Id="R5472c4099fc44c4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b05e5017d74c9a" /><Relationship Type="http://schemas.openxmlformats.org/officeDocument/2006/relationships/image" Target="/ppt/media/image2.png" Id="R5ef19544a3994ce8" /><Relationship Type="http://schemas.openxmlformats.org/officeDocument/2006/relationships/notesSlide" Target="/ppt/notesSlides/notesSlide3.xml" Id="Red56f96dd2764b5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a3e9b6a3094885" /><Relationship Type="http://schemas.openxmlformats.org/officeDocument/2006/relationships/notesSlide" Target="/ppt/notesSlides/notesSlide4.xml" Id="R0141f98160414e1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Ai-biz行政書士事務所">
            <a:extLst xmlns:a="http://schemas.openxmlformats.org/drawingml/2006/main">
              <a:ext uri="{FF2B5EF4-FFF2-40B4-BE49-F238E27FC236}">
                <a16:creationId xmlns:a16="http://schemas.microsoft.com/office/drawing/2014/main" id="{A49D1802-2258-4392-9960-328579353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485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Ai-biz行政書士事務所</a:t>
            </a:r>
          </a:p>
        </p:txBody>
      </p:sp>
      <p:sp>
        <p:nvSpPr>
          <p:cNvPr id="2" name="★デザイン見本  /  01">
            <a:extLst xmlns:a="http://schemas.openxmlformats.org/drawingml/2006/main">
              <a:ext uri="{FF2B5EF4-FFF2-40B4-BE49-F238E27FC236}">
                <a16:creationId xmlns:a16="http://schemas.microsoft.com/office/drawing/2014/main" id="{AA758C76-57D5-481A-8A21-367919166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343650"/>
            <a:ext cx="276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★デザイン見本  /  01</a:t>
            </a:r>
          </a:p>
        </p:txBody>
      </p:sp>
      <p:sp>
        <p:nvSpPr>
          <p:cNvPr id="3" name="dot">
            <a:extLst xmlns:a="http://schemas.openxmlformats.org/drawingml/2006/main">
              <a:ext uri="{FF2B5EF4-FFF2-40B4-BE49-F238E27FC236}">
                <a16:creationId xmlns:a16="http://schemas.microsoft.com/office/drawing/2014/main" id="{3758460B-597C-423F-9C4C-CFA843B5E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3A5F"/>
          </a:solidFill>
          <a:ln xmlns:a="http://schemas.openxmlformats.org/drawingml/2006/main" w="0">
            <a:noFill/>
          </a:ln>
        </p:spPr>
      </p:sp>
      <p:sp>
        <p:nvSpPr>
          <p:cNvPr id="4" name="dot">
            <a:extLst xmlns:a="http://schemas.openxmlformats.org/drawingml/2006/main">
              <a:ext uri="{FF2B5EF4-FFF2-40B4-BE49-F238E27FC236}">
                <a16:creationId xmlns:a16="http://schemas.microsoft.com/office/drawing/2014/main" id="{B3067175-8B27-4507-9E91-95E65A68F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09575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08E45"/>
          </a:solidFill>
          <a:ln xmlns:a="http://schemas.openxmlformats.org/drawingml/2006/main" w="0">
            <a:noFill/>
          </a:ln>
        </p:spPr>
      </p:sp>
      <p:sp>
        <p:nvSpPr>
          <p:cNvPr id="5" name="dot">
            <a:extLst xmlns:a="http://schemas.openxmlformats.org/drawingml/2006/main">
              <a:ext uri="{FF2B5EF4-FFF2-40B4-BE49-F238E27FC236}">
                <a16:creationId xmlns:a16="http://schemas.microsoft.com/office/drawing/2014/main" id="{63CF5BE5-A760-434D-8431-728B905BF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09575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9B8C"/>
          </a:solidFill>
          <a:ln xmlns:a="http://schemas.openxmlformats.org/drawingml/2006/main" w="0">
            <a:noFill/>
          </a:ln>
        </p:spPr>
      </p:sp>
      <p:sp>
        <p:nvSpPr>
          <p:cNvPr id="6" name="dot">
            <a:extLst xmlns:a="http://schemas.openxmlformats.org/drawingml/2006/main">
              <a:ext uri="{FF2B5EF4-FFF2-40B4-BE49-F238E27FC236}">
                <a16:creationId xmlns:a16="http://schemas.microsoft.com/office/drawing/2014/main" id="{55B37B5D-8DD3-45C4-869A-EFED2196D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409575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293F"/>
          </a:solidFill>
          <a:ln xmlns:a="http://schemas.openxmlformats.org/drawingml/2006/main" w="0">
            <a:noFill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edb2fbe8f443ef"/>
          <a:srcRect xmlns:a="http://schemas.openxmlformats.org/drawingml/2006/main" l="74" t="0" r="7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91125" y="1257300"/>
            <a:ext cx="6391275" cy="4267200"/>
          </a:xfrm>
          <a:prstGeom xmlns:a="http://schemas.openxmlformats.org/drawingml/2006/main" prst="rect">
            <a:avLst/>
          </a:prstGeom>
        </p:spPr>
      </p:pic>
      <p:sp>
        <p:nvSpPr>
          <p:cNvPr id="8" name="介護職員のための入門研修">
            <a:extLst xmlns:a="http://schemas.openxmlformats.org/drawingml/2006/main">
              <a:ext uri="{FF2B5EF4-FFF2-40B4-BE49-F238E27FC236}">
                <a16:creationId xmlns:a16="http://schemas.microsoft.com/office/drawing/2014/main" id="{0FCA7CB5-C1EB-42CF-9EEE-24AB88695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18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介護職員のための入門研修</a:t>
            </a:r>
          </a:p>
        </p:txBody>
      </p:sp>
      <p:sp>
        <p:nvSpPr>
          <p:cNvPr id="9" name="現場で使うAIの&#10;はじめ方">
            <a:extLst xmlns:a="http://schemas.openxmlformats.org/drawingml/2006/main">
              <a:ext uri="{FF2B5EF4-FFF2-40B4-BE49-F238E27FC236}">
                <a16:creationId xmlns:a16="http://schemas.microsoft.com/office/drawing/2014/main" id="{732FAA6B-E84B-4530-A72F-D6D195155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81225"/>
            <a:ext cx="56197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39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現場で使うAIの</a:t>
            </a:r>
          </a:p>
          <a:p xmlns:a="http://schemas.openxmlformats.org/drawingml/2006/main">
            <a:pPr algn="l">
              <a:defRPr sz="39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39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はじめ方</a:t>
            </a:r>
          </a:p>
        </p:txBody>
      </p:sp>
      <p:sp>
        <p:nvSpPr>
          <p:cNvPr id="10" name="案内文の下書きから&#10;使い方を体験する">
            <a:extLst xmlns:a="http://schemas.openxmlformats.org/drawingml/2006/main">
              <a:ext uri="{FF2B5EF4-FFF2-40B4-BE49-F238E27FC236}">
                <a16:creationId xmlns:a16="http://schemas.microsoft.com/office/drawing/2014/main" id="{A85E90E6-1753-48A3-9E19-F1AB8D69A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71950"/>
            <a:ext cx="4762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21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案内文の下書きから</a:t>
            </a:r>
          </a:p>
          <a:p xmlns:a="http://schemas.openxmlformats.org/drawingml/2006/main">
            <a:pPr algn="l">
              <a:defRPr sz="21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21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使い方を体験する</a:t>
            </a:r>
          </a:p>
        </p:txBody>
      </p:sp>
      <p:sp>
        <p:nvSpPr>
          <p:cNvPr id="11" name="★入門研修のデザイン見本。イラストはAI生成のオリ">
            <a:extLst xmlns:a="http://schemas.openxmlformats.org/drawingml/2006/main">
              <a:ext uri="{FF2B5EF4-FFF2-40B4-BE49-F238E27FC236}">
                <a16:creationId xmlns:a16="http://schemas.microsoft.com/office/drawing/2014/main" id="{3D1A6459-7BE8-4AAF-93E5-EBD49D469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2455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★入門研修のデザイン見本。イラストはAI生成のオリジナル素材。</a:t>
            </a:r>
          </a:p>
        </p:txBody>
      </p:sp>
    </p:spTree>
    <p:extLst>
      <p:ext uri="{BB962C8B-B14F-4D97-AF65-F5344CB8AC3E}">
        <p14:creationId xmlns:p14="http://schemas.microsoft.com/office/powerpoint/2010/main" val="15463909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Ai-biz行政書士事務所">
            <a:extLst xmlns:a="http://schemas.openxmlformats.org/drawingml/2006/main">
              <a:ext uri="{FF2B5EF4-FFF2-40B4-BE49-F238E27FC236}">
                <a16:creationId xmlns:a16="http://schemas.microsoft.com/office/drawing/2014/main" id="{7D6E9BBA-03EF-403D-B72D-41B4580DF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485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Ai-biz行政書士事務所</a:t>
            </a:r>
          </a:p>
        </p:txBody>
      </p:sp>
      <p:sp>
        <p:nvSpPr>
          <p:cNvPr id="2" name="★デザイン見本  /  02">
            <a:extLst xmlns:a="http://schemas.openxmlformats.org/drawingml/2006/main">
              <a:ext uri="{FF2B5EF4-FFF2-40B4-BE49-F238E27FC236}">
                <a16:creationId xmlns:a16="http://schemas.microsoft.com/office/drawing/2014/main" id="{AA328942-35B2-4BCE-8E7C-B56EFAA1E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343650"/>
            <a:ext cx="276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★デザイン見本  /  02</a:t>
            </a:r>
          </a:p>
        </p:txBody>
      </p:sp>
      <p:sp>
        <p:nvSpPr>
          <p:cNvPr id="3" name="案内文を作る準備">
            <a:extLst xmlns:a="http://schemas.openxmlformats.org/drawingml/2006/main">
              <a:ext uri="{FF2B5EF4-FFF2-40B4-BE49-F238E27FC236}">
                <a16:creationId xmlns:a16="http://schemas.microsoft.com/office/drawing/2014/main" id="{A905DF55-997E-4919-9046-C1A0A4094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13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案内文を作る準備</a:t>
            </a:r>
          </a:p>
        </p:txBody>
      </p:sp>
      <p:sp>
        <p:nvSpPr>
          <p:cNvPr id="4" name="AIに頼む内容の整理">
            <a:extLst xmlns:a="http://schemas.openxmlformats.org/drawingml/2006/main">
              <a:ext uri="{FF2B5EF4-FFF2-40B4-BE49-F238E27FC236}">
                <a16:creationId xmlns:a16="http://schemas.microsoft.com/office/drawing/2014/main" id="{C75B6B72-6DEA-496A-A23C-3FE189568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9728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33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AIに頼む内容の整理</a:t>
            </a:r>
          </a:p>
        </p:txBody>
      </p:sp>
      <p:sp>
        <p:nvSpPr>
          <p:cNvPr id="5" name="誰に、何を伝えるか">
            <a:extLst xmlns:a="http://schemas.openxmlformats.org/drawingml/2006/main">
              <a:ext uri="{FF2B5EF4-FFF2-40B4-BE49-F238E27FC236}">
                <a16:creationId xmlns:a16="http://schemas.microsoft.com/office/drawing/2014/main" id="{908203FC-1C1F-4F95-9D5F-F3C994135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28825"/>
            <a:ext cx="10858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322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誰に、何を伝えるか</a:t>
            </a:r>
          </a:p>
        </p:txBody>
      </p:sp>
      <p:sp>
        <p:nvSpPr>
          <p:cNvPr id="6" name="rect">
            <a:extLst xmlns:a="http://schemas.openxmlformats.org/drawingml/2006/main">
              <a:ext uri="{FF2B5EF4-FFF2-40B4-BE49-F238E27FC236}">
                <a16:creationId xmlns:a16="http://schemas.microsoft.com/office/drawing/2014/main" id="{FFA75560-A373-43AD-8111-2168CBC4A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14700"/>
            <a:ext cx="335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9B8C"/>
          </a:solidFill>
          <a:ln xmlns:a="http://schemas.openxmlformats.org/drawingml/2006/main" w="0">
            <a:noFill/>
          </a:ln>
        </p:spPr>
      </p:sp>
      <p:sp>
        <p:nvSpPr>
          <p:cNvPr id="7" name="01">
            <a:extLst xmlns:a="http://schemas.openxmlformats.org/drawingml/2006/main">
              <a:ext uri="{FF2B5EF4-FFF2-40B4-BE49-F238E27FC236}">
                <a16:creationId xmlns:a16="http://schemas.microsoft.com/office/drawing/2014/main" id="{FA33F1E5-17AF-40AD-B43B-70FDE85F2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09975"/>
            <a:ext cx="704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2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01</a:t>
            </a:r>
          </a:p>
        </p:txBody>
      </p:sp>
      <p:sp>
        <p:nvSpPr>
          <p:cNvPr id="8" name="伝える相手">
            <a:extLst xmlns:a="http://schemas.openxmlformats.org/drawingml/2006/main">
              <a:ext uri="{FF2B5EF4-FFF2-40B4-BE49-F238E27FC236}">
                <a16:creationId xmlns:a16="http://schemas.microsoft.com/office/drawing/2014/main" id="{14152A17-85A4-489C-91DE-E8CBFED40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619500"/>
            <a:ext cx="2781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17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伝える相手</a:t>
            </a:r>
          </a:p>
        </p:txBody>
      </p:sp>
      <p:sp>
        <p:nvSpPr>
          <p:cNvPr id="9" name="職員向け／家族向け／外部">
            <a:extLst xmlns:a="http://schemas.openxmlformats.org/drawingml/2006/main">
              <a:ext uri="{FF2B5EF4-FFF2-40B4-BE49-F238E27FC236}">
                <a16:creationId xmlns:a16="http://schemas.microsoft.com/office/drawing/2014/main" id="{600FB7F1-F8FD-4705-BFB1-6C19A93D0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3362325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8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職員向け／家族向け／外部</a:t>
            </a:r>
          </a:p>
        </p:txBody>
      </p:sp>
      <p:sp>
        <p:nvSpPr>
          <p:cNvPr id="10" name="rect">
            <a:extLst xmlns:a="http://schemas.openxmlformats.org/drawingml/2006/main">
              <a:ext uri="{FF2B5EF4-FFF2-40B4-BE49-F238E27FC236}">
                <a16:creationId xmlns:a16="http://schemas.microsoft.com/office/drawing/2014/main" id="{EC3A8890-E1DC-4FF4-ABB7-484A47DB5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314700"/>
            <a:ext cx="335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9B8C"/>
          </a:solidFill>
          <a:ln xmlns:a="http://schemas.openxmlformats.org/drawingml/2006/main" w="0">
            <a:noFill/>
          </a:ln>
        </p:spPr>
      </p:sp>
      <p:sp>
        <p:nvSpPr>
          <p:cNvPr id="11" name="02">
            <a:extLst xmlns:a="http://schemas.openxmlformats.org/drawingml/2006/main">
              <a:ext uri="{FF2B5EF4-FFF2-40B4-BE49-F238E27FC236}">
                <a16:creationId xmlns:a16="http://schemas.microsoft.com/office/drawing/2014/main" id="{20277F14-8EFD-41A8-8AB9-CC7F1DDB8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609975"/>
            <a:ext cx="704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2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02</a:t>
            </a:r>
          </a:p>
        </p:txBody>
      </p:sp>
      <p:sp>
        <p:nvSpPr>
          <p:cNvPr id="12" name="使う材料">
            <a:extLst xmlns:a="http://schemas.openxmlformats.org/drawingml/2006/main">
              <a:ext uri="{FF2B5EF4-FFF2-40B4-BE49-F238E27FC236}">
                <a16:creationId xmlns:a16="http://schemas.microsoft.com/office/drawing/2014/main" id="{583ADE17-9BDB-4C33-9675-E640C5A01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3619500"/>
            <a:ext cx="2781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17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使う材料</a:t>
            </a:r>
          </a:p>
        </p:txBody>
      </p:sp>
      <p:sp>
        <p:nvSpPr>
          <p:cNvPr id="13" name="日時・場所・持ち物など">
            <a:extLst xmlns:a="http://schemas.openxmlformats.org/drawingml/2006/main">
              <a:ext uri="{FF2B5EF4-FFF2-40B4-BE49-F238E27FC236}">
                <a16:creationId xmlns:a16="http://schemas.microsoft.com/office/drawing/2014/main" id="{CCF8658C-FE4D-4F8D-B3C8-497060857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4476750"/>
            <a:ext cx="3362325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8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日時・場所・持ち物など</a:t>
            </a:r>
          </a:p>
        </p:txBody>
      </p:sp>
      <p:sp>
        <p:nvSpPr>
          <p:cNvPr id="14" name="rect">
            <a:extLst xmlns:a="http://schemas.openxmlformats.org/drawingml/2006/main">
              <a:ext uri="{FF2B5EF4-FFF2-40B4-BE49-F238E27FC236}">
                <a16:creationId xmlns:a16="http://schemas.microsoft.com/office/drawing/2014/main" id="{EA2A470F-54C7-4E8C-869C-1F70589A1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314700"/>
            <a:ext cx="335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9B8C"/>
          </a:solidFill>
          <a:ln xmlns:a="http://schemas.openxmlformats.org/drawingml/2006/main" w="0">
            <a:noFill/>
          </a:ln>
        </p:spPr>
      </p:sp>
      <p:sp>
        <p:nvSpPr>
          <p:cNvPr id="15" name="03">
            <a:extLst xmlns:a="http://schemas.openxmlformats.org/drawingml/2006/main">
              <a:ext uri="{FF2B5EF4-FFF2-40B4-BE49-F238E27FC236}">
                <a16:creationId xmlns:a16="http://schemas.microsoft.com/office/drawing/2014/main" id="{F6BBF38A-FD8A-4ECC-8F7A-980032D15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609975"/>
            <a:ext cx="704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2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03</a:t>
            </a:r>
          </a:p>
        </p:txBody>
      </p:sp>
      <p:sp>
        <p:nvSpPr>
          <p:cNvPr id="16" name="作ってほしい形">
            <a:extLst xmlns:a="http://schemas.openxmlformats.org/drawingml/2006/main">
              <a:ext uri="{FF2B5EF4-FFF2-40B4-BE49-F238E27FC236}">
                <a16:creationId xmlns:a16="http://schemas.microsoft.com/office/drawing/2014/main" id="{0709024D-4225-4D0A-A091-7F878E0B2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19500"/>
            <a:ext cx="2781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17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作ってほしい形</a:t>
            </a:r>
          </a:p>
        </p:txBody>
      </p:sp>
      <p:sp>
        <p:nvSpPr>
          <p:cNvPr id="17" name="案内文の下書き">
            <a:extLst xmlns:a="http://schemas.openxmlformats.org/drawingml/2006/main">
              <a:ext uri="{FF2B5EF4-FFF2-40B4-BE49-F238E27FC236}">
                <a16:creationId xmlns:a16="http://schemas.microsoft.com/office/drawing/2014/main" id="{604ED590-10B3-4DDF-AF01-032F6C48A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476750"/>
            <a:ext cx="3362325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8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案内文の下書き</a:t>
            </a:r>
          </a:p>
        </p:txBody>
      </p:sp>
      <p:sp>
        <p:nvSpPr>
          <p:cNvPr id="18" name="出典：介護AIプロンプト集 #7（原稿確認 202">
            <a:extLst xmlns:a="http://schemas.openxmlformats.org/drawingml/2006/main">
              <a:ext uri="{FF2B5EF4-FFF2-40B4-BE49-F238E27FC236}">
                <a16:creationId xmlns:a16="http://schemas.microsoft.com/office/drawing/2014/main" id="{EB32EC2E-993C-4BCC-B7FD-AEA0F276D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2455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出典：介護AIプロンプト集 #7（原稿確認 2026-10-06）。個人情報は使わない練習です。</a:t>
            </a:r>
          </a:p>
        </p:txBody>
      </p:sp>
    </p:spTree>
    <p:extLst>
      <p:ext uri="{BB962C8B-B14F-4D97-AF65-F5344CB8AC3E}">
        <p14:creationId xmlns:p14="http://schemas.microsoft.com/office/powerpoint/2010/main" val="107000954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Ai-biz行政書士事務所">
            <a:extLst xmlns:a="http://schemas.openxmlformats.org/drawingml/2006/main">
              <a:ext uri="{FF2B5EF4-FFF2-40B4-BE49-F238E27FC236}">
                <a16:creationId xmlns:a16="http://schemas.microsoft.com/office/drawing/2014/main" id="{3CCF4EFF-9D3A-491A-90E3-5ADDBA60A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485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Ai-biz行政書士事務所</a:t>
            </a:r>
          </a:p>
        </p:txBody>
      </p:sp>
      <p:sp>
        <p:nvSpPr>
          <p:cNvPr id="2" name="★デザイン見本  /  03">
            <a:extLst xmlns:a="http://schemas.openxmlformats.org/drawingml/2006/main">
              <a:ext uri="{FF2B5EF4-FFF2-40B4-BE49-F238E27FC236}">
                <a16:creationId xmlns:a16="http://schemas.microsoft.com/office/drawing/2014/main" id="{E6E7C421-EE4B-4795-A45D-308218D45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343650"/>
            <a:ext cx="276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★デザイン見本  /  03</a:t>
            </a:r>
          </a:p>
        </p:txBody>
      </p:sp>
      <p:sp>
        <p:nvSpPr>
          <p:cNvPr id="3" name="下書きを使う前に">
            <a:extLst xmlns:a="http://schemas.openxmlformats.org/drawingml/2006/main">
              <a:ext uri="{FF2B5EF4-FFF2-40B4-BE49-F238E27FC236}">
                <a16:creationId xmlns:a16="http://schemas.microsoft.com/office/drawing/2014/main" id="{C15E3661-0DBB-4ACD-89D6-78AA502F7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13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下書きを使う前に</a:t>
            </a:r>
          </a:p>
        </p:txBody>
      </p:sp>
      <p:sp>
        <p:nvSpPr>
          <p:cNvPr id="4" name="できた下書きの確認">
            <a:extLst xmlns:a="http://schemas.openxmlformats.org/drawingml/2006/main">
              <a:ext uri="{FF2B5EF4-FFF2-40B4-BE49-F238E27FC236}">
                <a16:creationId xmlns:a16="http://schemas.microsoft.com/office/drawing/2014/main" id="{41498994-713A-41F6-8723-454ED9453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9728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33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できた下書きの確認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f19544a3994ce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2133600"/>
            <a:ext cx="5486400" cy="3657600"/>
          </a:xfrm>
          <a:prstGeom xmlns:a="http://schemas.openxmlformats.org/drawingml/2006/main" prst="rect">
            <a:avLst/>
          </a:prstGeom>
        </p:spPr>
      </p:pic>
      <p:sp>
        <p:nvSpPr>
          <p:cNvPr id="6" name="日時や場所は合っていますか">
            <a:extLst xmlns:a="http://schemas.openxmlformats.org/drawingml/2006/main">
              <a:ext uri="{FF2B5EF4-FFF2-40B4-BE49-F238E27FC236}">
                <a16:creationId xmlns:a16="http://schemas.microsoft.com/office/drawing/2014/main" id="{AD22F430-EF64-4653-9A52-1FD48C209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228850"/>
            <a:ext cx="4905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17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日時や場所は合っていますか</a:t>
            </a:r>
          </a:p>
        </p:txBody>
      </p:sp>
      <p:sp>
        <p:nvSpPr>
          <p:cNvPr id="7" name="材料にないことは入っていませんか">
            <a:extLst xmlns:a="http://schemas.openxmlformats.org/drawingml/2006/main">
              <a:ext uri="{FF2B5EF4-FFF2-40B4-BE49-F238E27FC236}">
                <a16:creationId xmlns:a16="http://schemas.microsoft.com/office/drawing/2014/main" id="{E723427D-8A7C-431B-A67E-D61CD5A75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371850"/>
            <a:ext cx="4905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1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材料にないことは入っていませんか</a:t>
            </a:r>
          </a:p>
        </p:txBody>
      </p:sp>
      <p:sp>
        <p:nvSpPr>
          <p:cNvPr id="8" name="空欄や★の箇所を確認できましたか">
            <a:extLst xmlns:a="http://schemas.openxmlformats.org/drawingml/2006/main">
              <a:ext uri="{FF2B5EF4-FFF2-40B4-BE49-F238E27FC236}">
                <a16:creationId xmlns:a16="http://schemas.microsoft.com/office/drawing/2014/main" id="{013FE84D-23BE-41FE-8A69-F2653E8A3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514850"/>
            <a:ext cx="4905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1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空欄や★の箇所を確認できましたか</a:t>
            </a:r>
          </a:p>
        </p:txBody>
      </p:sp>
      <p:sp>
        <p:nvSpPr>
          <p:cNvPr id="9" name="出典：介護AIプロンプト集 #7（原稿確認 202">
            <a:extLst xmlns:a="http://schemas.openxmlformats.org/drawingml/2006/main">
              <a:ext uri="{FF2B5EF4-FFF2-40B4-BE49-F238E27FC236}">
                <a16:creationId xmlns:a16="http://schemas.microsoft.com/office/drawing/2014/main" id="{0FAF9ED8-0BC9-4D92-A918-88B087C95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2455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出典：介護AIプロンプト集 #7（原稿確認 2026-10-06）。イラストはAI生成。</a:t>
            </a:r>
          </a:p>
        </p:txBody>
      </p:sp>
    </p:spTree>
    <p:extLst>
      <p:ext uri="{BB962C8B-B14F-4D97-AF65-F5344CB8AC3E}">
        <p14:creationId xmlns:p14="http://schemas.microsoft.com/office/powerpoint/2010/main" val="92004940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Ai-biz行政書士事務所">
            <a:extLst xmlns:a="http://schemas.openxmlformats.org/drawingml/2006/main">
              <a:ext uri="{FF2B5EF4-FFF2-40B4-BE49-F238E27FC236}">
                <a16:creationId xmlns:a16="http://schemas.microsoft.com/office/drawing/2014/main" id="{5FE588CF-0590-480A-9A82-EB8416B10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485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Ai-biz行政書士事務所</a:t>
            </a:r>
          </a:p>
        </p:txBody>
      </p:sp>
      <p:sp>
        <p:nvSpPr>
          <p:cNvPr id="2" name="★デザイン見本  /  04">
            <a:extLst xmlns:a="http://schemas.openxmlformats.org/drawingml/2006/main">
              <a:ext uri="{FF2B5EF4-FFF2-40B4-BE49-F238E27FC236}">
                <a16:creationId xmlns:a16="http://schemas.microsoft.com/office/drawing/2014/main" id="{C2FAB856-7C49-4281-B32A-4DC454536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343650"/>
            <a:ext cx="276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★デザイン見本  /  04</a:t>
            </a:r>
          </a:p>
        </p:txBody>
      </p:sp>
      <p:sp>
        <p:nvSpPr>
          <p:cNvPr id="3" name="研修のまとめ">
            <a:extLst xmlns:a="http://schemas.openxmlformats.org/drawingml/2006/main">
              <a:ext uri="{FF2B5EF4-FFF2-40B4-BE49-F238E27FC236}">
                <a16:creationId xmlns:a16="http://schemas.microsoft.com/office/drawing/2014/main" id="{7A3632F5-4E52-4E83-9567-49FDDD7A5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13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研修のまとめ</a:t>
            </a:r>
          </a:p>
        </p:txBody>
      </p:sp>
      <p:sp>
        <p:nvSpPr>
          <p:cNvPr id="4" name="自分の仕事で試す文書">
            <a:extLst xmlns:a="http://schemas.openxmlformats.org/drawingml/2006/main">
              <a:ext uri="{FF2B5EF4-FFF2-40B4-BE49-F238E27FC236}">
                <a16:creationId xmlns:a16="http://schemas.microsoft.com/office/drawing/2014/main" id="{A8E4FD18-B745-4652-BF30-1759C7A2C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9728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33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自分の仕事で試す文書</a:t>
            </a:r>
          </a:p>
        </p:txBody>
      </p:sp>
      <p:sp>
        <p:nvSpPr>
          <p:cNvPr id="5" name="最初に試す文書を一つ選びます">
            <a:extLst xmlns:a="http://schemas.openxmlformats.org/drawingml/2006/main">
              <a:ext uri="{FF2B5EF4-FFF2-40B4-BE49-F238E27FC236}">
                <a16:creationId xmlns:a16="http://schemas.microsoft.com/office/drawing/2014/main" id="{22F2C441-1772-476D-9FB9-035140A7F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92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最初に試す文書を一つ選びます</a:t>
            </a:r>
          </a:p>
        </p:txBody>
      </p:sp>
      <p:sp>
        <p:nvSpPr>
          <p:cNvPr id="6" name="01">
            <a:extLst xmlns:a="http://schemas.openxmlformats.org/drawingml/2006/main">
              <a:ext uri="{FF2B5EF4-FFF2-40B4-BE49-F238E27FC236}">
                <a16:creationId xmlns:a16="http://schemas.microsoft.com/office/drawing/2014/main" id="{CE323604-614E-4351-8458-5C3BC2717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24200"/>
            <a:ext cx="8572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02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01</a:t>
            </a:r>
          </a:p>
        </p:txBody>
      </p:sp>
      <p:sp>
        <p:nvSpPr>
          <p:cNvPr id="7" name="研修・行事の案内文">
            <a:extLst xmlns:a="http://schemas.openxmlformats.org/drawingml/2006/main">
              <a:ext uri="{FF2B5EF4-FFF2-40B4-BE49-F238E27FC236}">
                <a16:creationId xmlns:a16="http://schemas.microsoft.com/office/drawing/2014/main" id="{4EDAC52F-4976-4580-AD71-933F6614A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124200"/>
            <a:ext cx="10058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21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研修・行事の案内文</a:t>
            </a:r>
          </a:p>
        </p:txBody>
      </p:sp>
      <p:sp>
        <p:nvSpPr>
          <p:cNvPr id="8" name="rect">
            <a:extLst xmlns:a="http://schemas.openxmlformats.org/drawingml/2006/main">
              <a:ext uri="{FF2B5EF4-FFF2-40B4-BE49-F238E27FC236}">
                <a16:creationId xmlns:a16="http://schemas.microsoft.com/office/drawing/2014/main" id="{79AA560F-2DE4-4050-BEE3-B7B4892ED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686175"/>
            <a:ext cx="10058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9B8C"/>
          </a:solidFill>
          <a:ln xmlns:a="http://schemas.openxmlformats.org/drawingml/2006/main" w="0">
            <a:noFill/>
          </a:ln>
        </p:spPr>
      </p:sp>
      <p:sp>
        <p:nvSpPr>
          <p:cNvPr id="9" name="02">
            <a:extLst xmlns:a="http://schemas.openxmlformats.org/drawingml/2006/main">
              <a:ext uri="{FF2B5EF4-FFF2-40B4-BE49-F238E27FC236}">
                <a16:creationId xmlns:a16="http://schemas.microsoft.com/office/drawing/2014/main" id="{91B07B0D-2D1D-48C0-8BE7-7FF7D41D6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67150"/>
            <a:ext cx="8572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02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02</a:t>
            </a:r>
          </a:p>
        </p:txBody>
      </p:sp>
      <p:sp>
        <p:nvSpPr>
          <p:cNvPr id="10" name="手順書・チェックリスト">
            <a:extLst xmlns:a="http://schemas.openxmlformats.org/drawingml/2006/main">
              <a:ext uri="{FF2B5EF4-FFF2-40B4-BE49-F238E27FC236}">
                <a16:creationId xmlns:a16="http://schemas.microsoft.com/office/drawing/2014/main" id="{69F9CDE0-FACB-4EFB-A74E-5275C348B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867150"/>
            <a:ext cx="10058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21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手順書・チェックリスト</a:t>
            </a:r>
          </a:p>
        </p:txBody>
      </p:sp>
      <p:sp>
        <p:nvSpPr>
          <p:cNvPr id="11" name="rect">
            <a:extLst xmlns:a="http://schemas.openxmlformats.org/drawingml/2006/main">
              <a:ext uri="{FF2B5EF4-FFF2-40B4-BE49-F238E27FC236}">
                <a16:creationId xmlns:a16="http://schemas.microsoft.com/office/drawing/2014/main" id="{FA278CA4-A70D-44C0-ADF7-A8198EA82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429125"/>
            <a:ext cx="10058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9B8C"/>
          </a:solidFill>
          <a:ln xmlns:a="http://schemas.openxmlformats.org/drawingml/2006/main" w="0">
            <a:noFill/>
          </a:ln>
        </p:spPr>
      </p:sp>
      <p:sp>
        <p:nvSpPr>
          <p:cNvPr id="12" name="03">
            <a:extLst xmlns:a="http://schemas.openxmlformats.org/drawingml/2006/main">
              <a:ext uri="{FF2B5EF4-FFF2-40B4-BE49-F238E27FC236}">
                <a16:creationId xmlns:a16="http://schemas.microsoft.com/office/drawing/2014/main" id="{616FBD35-05C7-4045-9E00-AFB691F99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10100"/>
            <a:ext cx="8572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02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03</a:t>
            </a:r>
          </a:p>
        </p:txBody>
      </p:sp>
      <p:sp>
        <p:nvSpPr>
          <p:cNvPr id="13" name="会議資料のたたき台">
            <a:extLst xmlns:a="http://schemas.openxmlformats.org/drawingml/2006/main">
              <a:ext uri="{FF2B5EF4-FFF2-40B4-BE49-F238E27FC236}">
                <a16:creationId xmlns:a16="http://schemas.microsoft.com/office/drawing/2014/main" id="{4D5ECD41-AAD8-4561-A2DA-F9D4FEF40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610100"/>
            <a:ext cx="10058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217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会議資料のたたき台</a:t>
            </a:r>
          </a:p>
        </p:txBody>
      </p:sp>
      <p:sp>
        <p:nvSpPr>
          <p:cNvPr id="14" name="rect">
            <a:extLst xmlns:a="http://schemas.openxmlformats.org/drawingml/2006/main">
              <a:ext uri="{FF2B5EF4-FFF2-40B4-BE49-F238E27FC236}">
                <a16:creationId xmlns:a16="http://schemas.microsoft.com/office/drawing/2014/main" id="{F1C0E918-9623-4E03-BE54-92657F063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172075"/>
            <a:ext cx="10058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9B8C"/>
          </a:solidFill>
          <a:ln xmlns:a="http://schemas.openxmlformats.org/drawingml/2006/main" w="0">
            <a:noFill/>
          </a:ln>
        </p:spPr>
      </p:sp>
      <p:sp>
        <p:nvSpPr>
          <p:cNvPr id="15" name="利用者・家族・個別の職員を特定できる材料を使わない">
            <a:extLst xmlns:a="http://schemas.openxmlformats.org/drawingml/2006/main">
              <a:ext uri="{FF2B5EF4-FFF2-40B4-BE49-F238E27FC236}">
                <a16:creationId xmlns:a16="http://schemas.microsoft.com/office/drawing/2014/main" id="{859C209F-FED1-463B-A0B1-90B9B0C6E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2455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利用者・家族・個別の職員を特定できる材料を使わない。出典：同 #7／2026-10-06確認。</a:t>
            </a:r>
          </a:p>
        </p:txBody>
      </p:sp>
    </p:spTree>
    <p:extLst>
      <p:ext uri="{BB962C8B-B14F-4D97-AF65-F5344CB8AC3E}">
        <p14:creationId xmlns:p14="http://schemas.microsoft.com/office/powerpoint/2010/main" val="29426872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2026-10-06T14:47:34.2580000Z</dcterms:created>
  <dcterms:modified xsi:type="dcterms:W3CDTF">2026-10-06T14:47:34.2580000Z</dcterms:modified>
</coreProperties>
</file>