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19eec36bbde4907" /><Relationship Type="http://schemas.openxmlformats.org/officeDocument/2006/relationships/extended-properties" Target="/docProps/app.xml" Id="R1e592ab23e1749f4" /><Relationship Type="http://schemas.openxmlformats.org/officeDocument/2006/relationships/officeDocument" Target="/ppt/presentation.xml" Id="R836dcf152feb425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8b220bbab5f4db1"/>
  </p:sldMasterIdLst>
  <p:notesMasterIdLst>
    <p:notesMasterId xmlns:r="http://schemas.openxmlformats.org/officeDocument/2006/relationships" r:id="Re872302cf56c4464"/>
  </p:notesMasterIdLst>
  <p:sldIdLst>
    <p:sldId xmlns:r="http://schemas.openxmlformats.org/officeDocument/2006/relationships" id="256" r:id="R56e62f93d53a4f3b"/>
    <p:sldId xmlns:r="http://schemas.openxmlformats.org/officeDocument/2006/relationships" id="257" r:id="Rf8f5924fb36c406f"/>
    <p:sldId xmlns:r="http://schemas.openxmlformats.org/officeDocument/2006/relationships" id="258" r:id="Rf2002a3481c943b6"/>
    <p:sldId xmlns:r="http://schemas.openxmlformats.org/officeDocument/2006/relationships" id="259" r:id="Rbecedfbbc5734fc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a92da38412a4f9b" /><Relationship Type="http://schemas.openxmlformats.org/officeDocument/2006/relationships/slideMaster" Target="/ppt/slideMasters/slideMaster1.xml" Id="R88b220bbab5f4db1" /><Relationship Type="http://schemas.openxmlformats.org/officeDocument/2006/relationships/notesMaster" Target="/ppt/notesMasters/notesMaster1.xml" Id="Re872302cf56c4464" /><Relationship Type="http://schemas.openxmlformats.org/officeDocument/2006/relationships/presProps" Target="/ppt/presProps.xml" Id="R32d81cb0ba8744c0" /><Relationship Type="http://schemas.openxmlformats.org/officeDocument/2006/relationships/tableStyles" Target="/ppt/tableStyles.xml" Id="R8a4b23385b9f47a8" /><Relationship Type="http://schemas.openxmlformats.org/officeDocument/2006/relationships/slide" Target="/ppt/slides/slide1.xml" Id="R56e62f93d53a4f3b" /><Relationship Type="http://schemas.openxmlformats.org/officeDocument/2006/relationships/slide" Target="/ppt/slides/slide2.xml" Id="Rf8f5924fb36c406f" /><Relationship Type="http://schemas.openxmlformats.org/officeDocument/2006/relationships/slide" Target="/ppt/slides/slide3.xml" Id="Rf2002a3481c943b6" /><Relationship Type="http://schemas.openxmlformats.org/officeDocument/2006/relationships/slide" Target="/ppt/slides/slide4.xml" Id="Rbecedfbbc5734fc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23fe648f0af414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2f1000ba5124522" /><Relationship Type="http://schemas.openxmlformats.org/officeDocument/2006/relationships/notesMaster" Target="/ppt/notesMasters/notesMaster1.xml" Id="R0c4341ab2a5e48d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b7acc3a23c640eb" /><Relationship Type="http://schemas.openxmlformats.org/officeDocument/2006/relationships/notesMaster" Target="/ppt/notesMasters/notesMaster1.xml" Id="R241839291fca486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e82c1d513054e3d" /><Relationship Type="http://schemas.openxmlformats.org/officeDocument/2006/relationships/notesMaster" Target="/ppt/notesMasters/notesMaster1.xml" Id="Rd008e90736e444f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8a30b98403e4514" /><Relationship Type="http://schemas.openxmlformats.org/officeDocument/2006/relationships/notesMaster" Target="/ppt/notesMasters/notesMaster1.xml" Id="R1256432b66eb4cf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出典：同意取得パッケージ_介護版 02 説明スクリプト（作成2026-08-06）、03 ロールプレイ研修60分。原稿閲覧2026-10-06。演習A/Bのみのデザイン見本。法的適合性・実機・現場運用は未確認。</a:t>
            </a:r>
          </a:p>
          <a:p xmlns:a="http://schemas.openxmlformats.org/drawingml/2006/main">
            <a:r>
              <a:t>社内デザイン候補。タイトル・本文・表・工程図は編集可能。角括弧は相談後の差し替え欄。</a:t>
            </a:r>
          </a:p>
          <a:p xmlns:a="http://schemas.openxmlformats.org/drawingml/2006/main">
            <a:r>
              <a:t>デザイン構成参考（文言・画像の転用なし）：https://www.wiseman.co.jp/welfare/w_lp/05/ ; https://www.carekarte.jp/carekarteabout/ ; https://www.ndsoft.jp/</a:t>
            </a:r>
          </a:p>
          <a:p xmlns:a="http://schemas.openxmlformats.org/drawingml/2006/main">
            <a:r>
              <a:t>画像はOpenAI組み込み画像生成による架空素材。実績写真ではない。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出典：同意取得パッケージ_介護版 02 説明スクリプト（作成2026-08-06）、03 ロールプレイ研修60分。原稿閲覧2026-10-06。演習A/Bのみのデザイン見本。法的適合性・実機・現場運用は未確認。</a:t>
            </a:r>
          </a:p>
          <a:p xmlns:a="http://schemas.openxmlformats.org/drawingml/2006/main">
            <a:r>
              <a:t>社内デザイン候補。タイトル・本文・表・工程図は編集可能。角括弧は相談後の差し替え欄。</a:t>
            </a:r>
          </a:p>
          <a:p xmlns:a="http://schemas.openxmlformats.org/drawingml/2006/main">
            <a:r>
              <a:t>デザイン構成参考（文言・画像の転用なし）：https://www.wiseman.co.jp/welfare/w_lp/05/ ; https://www.carekarte.jp/carekarteabout/ ; https://www.ndsoft.jp/</a:t>
            </a:r>
          </a:p>
          <a:p xmlns:a="http://schemas.openxmlformats.org/drawingml/2006/main">
            <a:r>
              <a:t>画像はOpenAI組み込み画像生成による架空素材。実績写真ではない。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出典：同意取得パッケージ_介護版 02 説明スクリプト（作成2026-08-06）、03 ロールプレイ研修60分。原稿閲覧2026-10-06。演習A/Bのみのデザイン見本。法的適合性・実機・現場運用は未確認。</a:t>
            </a:r>
          </a:p>
          <a:p xmlns:a="http://schemas.openxmlformats.org/drawingml/2006/main">
            <a:r>
              <a:t>社内デザイン候補。タイトル・本文・表・工程図は編集可能。角括弧は相談後の差し替え欄。</a:t>
            </a:r>
          </a:p>
          <a:p xmlns:a="http://schemas.openxmlformats.org/drawingml/2006/main">
            <a:r>
              <a:t>デザイン構成参考（文言・画像の転用なし）：https://www.wiseman.co.jp/welfare/w_lp/05/ ; https://www.carekarte.jp/carekarteabout/ ; https://www.ndsoft.jp/</a:t>
            </a:r>
          </a:p>
          <a:p xmlns:a="http://schemas.openxmlformats.org/drawingml/2006/main">
            <a:r>
              <a:t>画像はOpenAI組み込み画像生成による架空素材。実績写真ではない。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出典：同意取得パッケージ_介護版 02 説明スクリプト（作成2026-08-06）、03 ロールプレイ研修60分。原稿閲覧2026-10-06。演習A/Bのみのデザイン見本。法的適合性・実機・現場運用は未確認。</a:t>
            </a:r>
          </a:p>
          <a:p xmlns:a="http://schemas.openxmlformats.org/drawingml/2006/main">
            <a:r>
              <a:t>社内デザイン候補。タイトル・本文・表・工程図は編集可能。角括弧は相談後の差し替え欄。</a:t>
            </a:r>
          </a:p>
          <a:p xmlns:a="http://schemas.openxmlformats.org/drawingml/2006/main">
            <a:r>
              <a:t>デザイン構成参考（文言・画像の転用なし）：https://www.wiseman.co.jp/welfare/w_lp/05/ ; https://www.carekarte.jp/carekarteabout/ ; https://www.ndsoft.jp/</a:t>
            </a:r>
          </a:p>
          <a:p xmlns:a="http://schemas.openxmlformats.org/drawingml/2006/main">
            <a:r>
              <a:t>画像はOpenAI組み込み画像生成による架空素材。実績写真ではない。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1c140849a80408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2a3f45210594621" /><Relationship Type="http://schemas.openxmlformats.org/officeDocument/2006/relationships/slideLayout" Target="/ppt/slideLayouts/slideLayout1.xml" Id="R503b0161d41a492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03b0161d41a492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72721f16f04f93" /><Relationship Type="http://schemas.openxmlformats.org/officeDocument/2006/relationships/image" Target="/ppt/media/image.png" Id="R5664145635934e38" /><Relationship Type="http://schemas.openxmlformats.org/officeDocument/2006/relationships/notesSlide" Target="/ppt/notesSlides/notesSlide1.xml" Id="R996efea3810b414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f9f1cddb994fc7" /><Relationship Type="http://schemas.openxmlformats.org/officeDocument/2006/relationships/notesSlide" Target="/ppt/notesSlides/notesSlide2.xml" Id="R4b233f73d18340c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ca16c9d6b740ef" /><Relationship Type="http://schemas.openxmlformats.org/officeDocument/2006/relationships/image" Target="/ppt/media/image2.png" Id="R9c7f0b31d69a438f" /><Relationship Type="http://schemas.openxmlformats.org/officeDocument/2006/relationships/notesSlide" Target="/ppt/notesSlides/notesSlide3.xml" Id="Rf745cbcad7664cc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b46b282033472f" /><Relationship Type="http://schemas.openxmlformats.org/officeDocument/2006/relationships/notesSlide" Target="/ppt/notesSlides/notesSlide4.xml" Id="Re6d7c0e6de9c4b1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Ai-biz行政書士事務所">
            <a:extLst xmlns:a="http://schemas.openxmlformats.org/drawingml/2006/main">
              <a:ext uri="{FF2B5EF4-FFF2-40B4-BE49-F238E27FC236}">
                <a16:creationId xmlns:a16="http://schemas.microsoft.com/office/drawing/2014/main" id="{326846D3-FB96-4E1C-B93A-A0AF58615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485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Ai-biz行政書士事務所</a:t>
            </a:r>
          </a:p>
        </p:txBody>
      </p:sp>
      <p:sp>
        <p:nvSpPr>
          <p:cNvPr id="2" name="★デザイン見本  /  01">
            <a:extLst xmlns:a="http://schemas.openxmlformats.org/drawingml/2006/main">
              <a:ext uri="{FF2B5EF4-FFF2-40B4-BE49-F238E27FC236}">
                <a16:creationId xmlns:a16="http://schemas.microsoft.com/office/drawing/2014/main" id="{A81B1CC6-616A-4D6F-88E3-3AD754C6D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343650"/>
            <a:ext cx="276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★デザイン見本  /  01</a:t>
            </a:r>
          </a:p>
        </p:txBody>
      </p:sp>
      <p:sp>
        <p:nvSpPr>
          <p:cNvPr id="3" name="dot">
            <a:extLst xmlns:a="http://schemas.openxmlformats.org/drawingml/2006/main">
              <a:ext uri="{FF2B5EF4-FFF2-40B4-BE49-F238E27FC236}">
                <a16:creationId xmlns:a16="http://schemas.microsoft.com/office/drawing/2014/main" id="{D08D8918-9DDE-4213-9F68-44F0CE111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3A5F"/>
          </a:solidFill>
          <a:ln xmlns:a="http://schemas.openxmlformats.org/drawingml/2006/main" w="0">
            <a:noFill/>
          </a:ln>
        </p:spPr>
      </p:sp>
      <p:sp>
        <p:nvSpPr>
          <p:cNvPr id="4" name="dot">
            <a:extLst xmlns:a="http://schemas.openxmlformats.org/drawingml/2006/main">
              <a:ext uri="{FF2B5EF4-FFF2-40B4-BE49-F238E27FC236}">
                <a16:creationId xmlns:a16="http://schemas.microsoft.com/office/drawing/2014/main" id="{4E8B5C4A-4E03-47FE-B180-EFC8D68F3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09575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08E45"/>
          </a:solidFill>
          <a:ln xmlns:a="http://schemas.openxmlformats.org/drawingml/2006/main" w="0">
            <a:noFill/>
          </a:ln>
        </p:spPr>
      </p:sp>
      <p:sp>
        <p:nvSpPr>
          <p:cNvPr id="5" name="dot">
            <a:extLst xmlns:a="http://schemas.openxmlformats.org/drawingml/2006/main">
              <a:ext uri="{FF2B5EF4-FFF2-40B4-BE49-F238E27FC236}">
                <a16:creationId xmlns:a16="http://schemas.microsoft.com/office/drawing/2014/main" id="{E43EE912-2E66-4D94-9434-56EC0F10A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09575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9B8C"/>
          </a:solidFill>
          <a:ln xmlns:a="http://schemas.openxmlformats.org/drawingml/2006/main" w="0">
            <a:noFill/>
          </a:ln>
        </p:spPr>
      </p:sp>
      <p:sp>
        <p:nvSpPr>
          <p:cNvPr id="6" name="dot">
            <a:extLst xmlns:a="http://schemas.openxmlformats.org/drawingml/2006/main">
              <a:ext uri="{FF2B5EF4-FFF2-40B4-BE49-F238E27FC236}">
                <a16:creationId xmlns:a16="http://schemas.microsoft.com/office/drawing/2014/main" id="{6E607306-EED4-4FA8-B007-49E0A36C6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409575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293F"/>
          </a:solidFill>
          <a:ln xmlns:a="http://schemas.openxmlformats.org/drawingml/2006/main" w="0">
            <a:noFill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64145635934e38"/>
          <a:srcRect xmlns:a="http://schemas.openxmlformats.org/drawingml/2006/main" l="74" t="0" r="7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62550" y="1095375"/>
            <a:ext cx="6419850" cy="4286250"/>
          </a:xfrm>
          <a:prstGeom xmlns:a="http://schemas.openxmlformats.org/drawingml/2006/main" prst="rect">
            <a:avLst/>
          </a:prstGeom>
        </p:spPr>
      </p:pic>
      <p:sp>
        <p:nvSpPr>
          <p:cNvPr id="8" name="職員研修">
            <a:extLst xmlns:a="http://schemas.openxmlformats.org/drawingml/2006/main">
              <a:ext uri="{FF2B5EF4-FFF2-40B4-BE49-F238E27FC236}">
                <a16:creationId xmlns:a16="http://schemas.microsoft.com/office/drawing/2014/main" id="{00839703-3388-4B52-9C94-016370179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172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職員研修</a:t>
            </a:r>
          </a:p>
        </p:txBody>
      </p:sp>
      <p:sp>
        <p:nvSpPr>
          <p:cNvPr id="9" name="AIと記録の&#10;同意">
            <a:extLst xmlns:a="http://schemas.openxmlformats.org/drawingml/2006/main">
              <a:ext uri="{FF2B5EF4-FFF2-40B4-BE49-F238E27FC236}">
                <a16:creationId xmlns:a16="http://schemas.microsoft.com/office/drawing/2014/main" id="{E571FE65-2946-4A69-A00C-57C97C7A1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05025"/>
            <a:ext cx="5334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5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45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AIと記録の</a:t>
            </a:r>
          </a:p>
          <a:p xmlns:a="http://schemas.openxmlformats.org/drawingml/2006/main">
            <a:pPr algn="l">
              <a:defRPr sz="45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45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同意</a:t>
            </a:r>
          </a:p>
        </p:txBody>
      </p:sp>
      <p:sp>
        <p:nvSpPr>
          <p:cNvPr id="10" name="説明と動作を&#10;口に出して練習する">
            <a:extLst xmlns:a="http://schemas.openxmlformats.org/drawingml/2006/main">
              <a:ext uri="{FF2B5EF4-FFF2-40B4-BE49-F238E27FC236}">
                <a16:creationId xmlns:a16="http://schemas.microsoft.com/office/drawing/2014/main" id="{9F6BF9C8-9407-462B-A279-63A83EBB4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71950"/>
            <a:ext cx="47625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225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説明と動作を</a:t>
            </a:r>
          </a:p>
          <a:p xmlns:a="http://schemas.openxmlformats.org/drawingml/2006/main">
            <a:pPr algn="l">
              <a:defRPr sz="225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225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口に出して練習する</a:t>
            </a:r>
          </a:p>
        </p:txBody>
      </p:sp>
      <p:sp>
        <p:nvSpPr>
          <p:cNvPr id="11" name="★演習A・Bの抜粋見本。全60分の研修版ではありま">
            <a:extLst xmlns:a="http://schemas.openxmlformats.org/drawingml/2006/main">
              <a:ext uri="{FF2B5EF4-FFF2-40B4-BE49-F238E27FC236}">
                <a16:creationId xmlns:a16="http://schemas.microsoft.com/office/drawing/2014/main" id="{72997951-37B8-409A-87E9-C15F74425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2455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★演習A・Bの抜粋見本。全60分の研修版ではありません。イラストはAI生成。</a:t>
            </a:r>
          </a:p>
        </p:txBody>
      </p:sp>
    </p:spTree>
    <p:extLst>
      <p:ext uri="{BB962C8B-B14F-4D97-AF65-F5344CB8AC3E}">
        <p14:creationId xmlns:p14="http://schemas.microsoft.com/office/powerpoint/2010/main" val="83231170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Ai-biz行政書士事務所">
            <a:extLst xmlns:a="http://schemas.openxmlformats.org/drawingml/2006/main">
              <a:ext uri="{FF2B5EF4-FFF2-40B4-BE49-F238E27FC236}">
                <a16:creationId xmlns:a16="http://schemas.microsoft.com/office/drawing/2014/main" id="{010D055D-73D9-4C7D-B4FE-CD2AE4886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485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Ai-biz行政書士事務所</a:t>
            </a:r>
          </a:p>
        </p:txBody>
      </p:sp>
      <p:sp>
        <p:nvSpPr>
          <p:cNvPr id="2" name="★デザイン見本  /  02">
            <a:extLst xmlns:a="http://schemas.openxmlformats.org/drawingml/2006/main">
              <a:ext uri="{FF2B5EF4-FFF2-40B4-BE49-F238E27FC236}">
                <a16:creationId xmlns:a16="http://schemas.microsoft.com/office/drawing/2014/main" id="{01FB06D3-E2E9-46F6-AD63-02A4E0730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343650"/>
            <a:ext cx="276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★デザイン見本  /  02</a:t>
            </a:r>
          </a:p>
        </p:txBody>
      </p:sp>
      <p:sp>
        <p:nvSpPr>
          <p:cNvPr id="3" name="演習A  同意を取る場面">
            <a:extLst xmlns:a="http://schemas.openxmlformats.org/drawingml/2006/main">
              <a:ext uri="{FF2B5EF4-FFF2-40B4-BE49-F238E27FC236}">
                <a16:creationId xmlns:a16="http://schemas.microsoft.com/office/drawing/2014/main" id="{0674DADF-5301-44A8-9D2F-620B22235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13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演習A  同意を取る場面</a:t>
            </a:r>
          </a:p>
        </p:txBody>
      </p:sp>
      <p:sp>
        <p:nvSpPr>
          <p:cNvPr id="4" name="録音前の説明と動作">
            <a:extLst xmlns:a="http://schemas.openxmlformats.org/drawingml/2006/main">
              <a:ext uri="{FF2B5EF4-FFF2-40B4-BE49-F238E27FC236}">
                <a16:creationId xmlns:a16="http://schemas.microsoft.com/office/drawing/2014/main" id="{4CBFE170-9233-49E6-BA29-B30BC7057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9728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33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録音前の説明と動作</a:t>
            </a:r>
          </a:p>
        </p:txBody>
      </p:sp>
      <p:sp>
        <p:nvSpPr>
          <p:cNvPr id="5" name="「よろしいでしょうか」&#10;と聞き、返事を待つ">
            <a:extLst xmlns:a="http://schemas.openxmlformats.org/drawingml/2006/main">
              <a:ext uri="{FF2B5EF4-FFF2-40B4-BE49-F238E27FC236}">
                <a16:creationId xmlns:a16="http://schemas.microsoft.com/office/drawing/2014/main" id="{B25ED87E-94D0-442C-973A-C6FDDF121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5722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322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「よろしいでしょうか」</a:t>
            </a:r>
          </a:p>
          <a:p xmlns:a="http://schemas.openxmlformats.org/drawingml/2006/main">
            <a:pPr algn="l">
              <a:defRPr sz="322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322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と聞き、返事を待つ</a:t>
            </a:r>
          </a:p>
        </p:txBody>
      </p:sp>
      <p:sp>
        <p:nvSpPr>
          <p:cNvPr id="6" name="「録音しなくても、受けていただく&#10;サービスは何も変">
            <a:extLst xmlns:a="http://schemas.openxmlformats.org/drawingml/2006/main">
              <a:ext uri="{FF2B5EF4-FFF2-40B4-BE49-F238E27FC236}">
                <a16:creationId xmlns:a16="http://schemas.microsoft.com/office/drawing/2014/main" id="{4652A84E-B27A-43D8-86BA-45CD912D2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76675"/>
            <a:ext cx="6981825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232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「録音しなくても、受けていただく</a:t>
            </a:r>
          </a:p>
          <a:p xmlns:a="http://schemas.openxmlformats.org/drawingml/2006/main">
            <a:pPr algn="l">
              <a:defRPr sz="232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232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サービスは何も変わりません。」</a:t>
            </a:r>
          </a:p>
        </p:txBody>
      </p:sp>
      <p:sp>
        <p:nvSpPr>
          <p:cNvPr id="7" name="01">
            <a:extLst xmlns:a="http://schemas.openxmlformats.org/drawingml/2006/main">
              <a:ext uri="{FF2B5EF4-FFF2-40B4-BE49-F238E27FC236}">
                <a16:creationId xmlns:a16="http://schemas.microsoft.com/office/drawing/2014/main" id="{BEFE117D-F722-45C8-8696-67B7F07E1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2076450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18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01</a:t>
            </a:r>
          </a:p>
        </p:txBody>
      </p:sp>
      <p:sp>
        <p:nvSpPr>
          <p:cNvPr id="8" name="機器を見える位置に置く">
            <a:extLst xmlns:a="http://schemas.openxmlformats.org/drawingml/2006/main">
              <a:ext uri="{FF2B5EF4-FFF2-40B4-BE49-F238E27FC236}">
                <a16:creationId xmlns:a16="http://schemas.microsoft.com/office/drawing/2014/main" id="{E5179E13-8E20-4684-9B5B-2B3D2ECB9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2524125"/>
            <a:ext cx="3714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8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機器を見える位置に置く</a:t>
            </a:r>
          </a:p>
        </p:txBody>
      </p:sp>
      <p:sp>
        <p:nvSpPr>
          <p:cNvPr id="9" name="rect">
            <a:extLst xmlns:a="http://schemas.openxmlformats.org/drawingml/2006/main">
              <a:ext uri="{FF2B5EF4-FFF2-40B4-BE49-F238E27FC236}">
                <a16:creationId xmlns:a16="http://schemas.microsoft.com/office/drawing/2014/main" id="{75A6CE59-CDE1-4BCD-BE6C-8EE7A08D1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3028950"/>
            <a:ext cx="3695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9B8C"/>
          </a:solidFill>
          <a:ln xmlns:a="http://schemas.openxmlformats.org/drawingml/2006/main" w="0">
            <a:noFill/>
          </a:ln>
        </p:spPr>
      </p:sp>
      <p:sp>
        <p:nvSpPr>
          <p:cNvPr id="10" name="02">
            <a:extLst xmlns:a="http://schemas.openxmlformats.org/drawingml/2006/main">
              <a:ext uri="{FF2B5EF4-FFF2-40B4-BE49-F238E27FC236}">
                <a16:creationId xmlns:a16="http://schemas.microsoft.com/office/drawing/2014/main" id="{C940C814-1BF7-4888-9F4B-197140417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3209925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18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02</a:t>
            </a:r>
          </a:p>
        </p:txBody>
      </p:sp>
      <p:sp>
        <p:nvSpPr>
          <p:cNvPr id="11" name="書面を相手に向ける">
            <a:extLst xmlns:a="http://schemas.openxmlformats.org/drawingml/2006/main">
              <a:ext uri="{FF2B5EF4-FFF2-40B4-BE49-F238E27FC236}">
                <a16:creationId xmlns:a16="http://schemas.microsoft.com/office/drawing/2014/main" id="{B9467504-EEF6-4F27-BB39-483CC0CA0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3657600"/>
            <a:ext cx="3714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8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書面を相手に向ける</a:t>
            </a:r>
          </a:p>
        </p:txBody>
      </p:sp>
      <p:sp>
        <p:nvSpPr>
          <p:cNvPr id="12" name="rect">
            <a:extLst xmlns:a="http://schemas.openxmlformats.org/drawingml/2006/main">
              <a:ext uri="{FF2B5EF4-FFF2-40B4-BE49-F238E27FC236}">
                <a16:creationId xmlns:a16="http://schemas.microsoft.com/office/drawing/2014/main" id="{5C096CB4-AB36-4D6A-9827-19E636714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4162425"/>
            <a:ext cx="3695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9B8C"/>
          </a:solidFill>
          <a:ln xmlns:a="http://schemas.openxmlformats.org/drawingml/2006/main" w="0">
            <a:noFill/>
          </a:ln>
        </p:spPr>
      </p:sp>
      <p:sp>
        <p:nvSpPr>
          <p:cNvPr id="13" name="03">
            <a:extLst xmlns:a="http://schemas.openxmlformats.org/drawingml/2006/main">
              <a:ext uri="{FF2B5EF4-FFF2-40B4-BE49-F238E27FC236}">
                <a16:creationId xmlns:a16="http://schemas.microsoft.com/office/drawing/2014/main" id="{CE734935-1F17-46AC-AD7B-9EE85E69E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4343400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18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03</a:t>
            </a:r>
          </a:p>
        </p:txBody>
      </p:sp>
      <p:sp>
        <p:nvSpPr>
          <p:cNvPr id="14" name="同意の返事を待つ">
            <a:extLst xmlns:a="http://schemas.openxmlformats.org/drawingml/2006/main">
              <a:ext uri="{FF2B5EF4-FFF2-40B4-BE49-F238E27FC236}">
                <a16:creationId xmlns:a16="http://schemas.microsoft.com/office/drawing/2014/main" id="{898AB37E-394C-4E53-8059-164F0063A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4791075"/>
            <a:ext cx="3714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8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同意の返事を待つ</a:t>
            </a:r>
          </a:p>
        </p:txBody>
      </p:sp>
      <p:sp>
        <p:nvSpPr>
          <p:cNvPr id="15" name="出典：介護版 02・03（作成 2026-08-0">
            <a:extLst xmlns:a="http://schemas.openxmlformats.org/drawingml/2006/main">
              <a:ext uri="{FF2B5EF4-FFF2-40B4-BE49-F238E27FC236}">
                <a16:creationId xmlns:a16="http://schemas.microsoft.com/office/drawing/2014/main" id="{BA70075F-D637-4B11-9360-82F90E173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2455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出典：介護版 02・03（作成 2026-08-06／原稿確認 2026-10-06）。説明の一部を抜粋。</a:t>
            </a:r>
          </a:p>
        </p:txBody>
      </p:sp>
    </p:spTree>
    <p:extLst>
      <p:ext uri="{BB962C8B-B14F-4D97-AF65-F5344CB8AC3E}">
        <p14:creationId xmlns:p14="http://schemas.microsoft.com/office/powerpoint/2010/main" val="21580559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Ai-biz行政書士事務所">
            <a:extLst xmlns:a="http://schemas.openxmlformats.org/drawingml/2006/main">
              <a:ext uri="{FF2B5EF4-FFF2-40B4-BE49-F238E27FC236}">
                <a16:creationId xmlns:a16="http://schemas.microsoft.com/office/drawing/2014/main" id="{D4886ECB-D46E-4B37-AAC0-AB30C9B6C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485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Ai-biz行政書士事務所</a:t>
            </a:r>
          </a:p>
        </p:txBody>
      </p:sp>
      <p:sp>
        <p:nvSpPr>
          <p:cNvPr id="2" name="★デザイン見本  /  03">
            <a:extLst xmlns:a="http://schemas.openxmlformats.org/drawingml/2006/main">
              <a:ext uri="{FF2B5EF4-FFF2-40B4-BE49-F238E27FC236}">
                <a16:creationId xmlns:a16="http://schemas.microsoft.com/office/drawing/2014/main" id="{2898ADB9-703B-4D9E-A134-00F191239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343650"/>
            <a:ext cx="276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★デザイン見本  /  03</a:t>
            </a:r>
          </a:p>
        </p:txBody>
      </p:sp>
      <p:sp>
        <p:nvSpPr>
          <p:cNvPr id="3" name="演習B  録音を断られたら">
            <a:extLst xmlns:a="http://schemas.openxmlformats.org/drawingml/2006/main">
              <a:ext uri="{FF2B5EF4-FFF2-40B4-BE49-F238E27FC236}">
                <a16:creationId xmlns:a16="http://schemas.microsoft.com/office/drawing/2014/main" id="{8A1A3F03-1D3F-4646-AE9C-EF2EF16E7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13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演習B  録音を断られたら</a:t>
            </a:r>
          </a:p>
        </p:txBody>
      </p:sp>
      <p:sp>
        <p:nvSpPr>
          <p:cNvPr id="4" name="断られた場面の練習">
            <a:extLst xmlns:a="http://schemas.openxmlformats.org/drawingml/2006/main">
              <a:ext uri="{FF2B5EF4-FFF2-40B4-BE49-F238E27FC236}">
                <a16:creationId xmlns:a16="http://schemas.microsoft.com/office/drawing/2014/main" id="{C22D6625-8C6F-4BBD-8CC0-8BAA32DAF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9728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33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断られた場面の練習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7f0b31d69a438f"/>
          <a:srcRect xmlns:a="http://schemas.openxmlformats.org/drawingml/2006/main" l="0" t="2731" r="0" b="273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2114550"/>
            <a:ext cx="5667375" cy="3571875"/>
          </a:xfrm>
          <a:prstGeom xmlns:a="http://schemas.openxmlformats.org/drawingml/2006/main" prst="rect">
            <a:avLst/>
          </a:prstGeom>
        </p:spPr>
      </p:pic>
      <p:sp>
        <p:nvSpPr>
          <p:cNvPr id="6" name="「では、メモを&#10;取らせていただきますね。」">
            <a:extLst xmlns:a="http://schemas.openxmlformats.org/drawingml/2006/main">
              <a:ext uri="{FF2B5EF4-FFF2-40B4-BE49-F238E27FC236}">
                <a16:creationId xmlns:a16="http://schemas.microsoft.com/office/drawing/2014/main" id="{0563ECDC-BBF5-4BB2-8408-63D2BE943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447925"/>
            <a:ext cx="4857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5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「では、メモを</a:t>
            </a:r>
          </a:p>
          <a:p xmlns:a="http://schemas.openxmlformats.org/drawingml/2006/main">
            <a:pPr algn="l">
              <a:defRPr sz="25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5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取らせていただきますね。」</a:t>
            </a:r>
          </a:p>
        </p:txBody>
      </p:sp>
      <p:sp>
        <p:nvSpPr>
          <p:cNvPr id="7" name="その場で機器を片付ける。&#10;粘らず、メモへ切り替える">
            <a:extLst xmlns:a="http://schemas.openxmlformats.org/drawingml/2006/main">
              <a:ext uri="{FF2B5EF4-FFF2-40B4-BE49-F238E27FC236}">
                <a16:creationId xmlns:a16="http://schemas.microsoft.com/office/drawing/2014/main" id="{940C88DC-0214-4E59-A342-CA9F4A5AD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010025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202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その場で機器を片付ける。</a:t>
            </a:r>
          </a:p>
          <a:p xmlns:a="http://schemas.openxmlformats.org/drawingml/2006/main">
            <a:pPr algn="l">
              <a:defRPr sz="202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202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粘らず、メモへ切り替える。</a:t>
            </a:r>
          </a:p>
        </p:txBody>
      </p:sp>
      <p:sp>
        <p:nvSpPr>
          <p:cNvPr id="8" name="「お話は変わりませんので、&#10;ご安心ください。」">
            <a:extLst xmlns:a="http://schemas.openxmlformats.org/drawingml/2006/main">
              <a:ext uri="{FF2B5EF4-FFF2-40B4-BE49-F238E27FC236}">
                <a16:creationId xmlns:a16="http://schemas.microsoft.com/office/drawing/2014/main" id="{4E8BEB05-13F4-4819-AF5A-F3DADC39F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5048250"/>
            <a:ext cx="4857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8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「お話は変わりませんので、</a:t>
            </a:r>
          </a:p>
          <a:p xmlns:a="http://schemas.openxmlformats.org/drawingml/2006/main">
            <a:pPr algn="l">
              <a:defRPr sz="18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8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ご安心ください。」</a:t>
            </a:r>
          </a:p>
        </p:txBody>
      </p:sp>
      <p:sp>
        <p:nvSpPr>
          <p:cNvPr id="9" name="出典：介護版 02・03（原稿確認 2026-10">
            <a:extLst xmlns:a="http://schemas.openxmlformats.org/drawingml/2006/main">
              <a:ext uri="{FF2B5EF4-FFF2-40B4-BE49-F238E27FC236}">
                <a16:creationId xmlns:a16="http://schemas.microsoft.com/office/drawing/2014/main" id="{39A98F57-1F20-4A63-8B7A-4572895F8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2455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出典：介護版 02・03（原稿確認 2026-10-06）。イラストはAI生成の架空場面。</a:t>
            </a:r>
          </a:p>
        </p:txBody>
      </p:sp>
    </p:spTree>
    <p:extLst>
      <p:ext uri="{BB962C8B-B14F-4D97-AF65-F5344CB8AC3E}">
        <p14:creationId xmlns:p14="http://schemas.microsoft.com/office/powerpoint/2010/main" val="178740062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Ai-biz行政書士事務所">
            <a:extLst xmlns:a="http://schemas.openxmlformats.org/drawingml/2006/main">
              <a:ext uri="{FF2B5EF4-FFF2-40B4-BE49-F238E27FC236}">
                <a16:creationId xmlns:a16="http://schemas.microsoft.com/office/drawing/2014/main" id="{27994070-ACB1-4028-85F4-8BA7B85D0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485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Ai-biz行政書士事務所</a:t>
            </a:r>
          </a:p>
        </p:txBody>
      </p:sp>
      <p:sp>
        <p:nvSpPr>
          <p:cNvPr id="2" name="★デザイン見本  /  04">
            <a:extLst xmlns:a="http://schemas.openxmlformats.org/drawingml/2006/main">
              <a:ext uri="{FF2B5EF4-FFF2-40B4-BE49-F238E27FC236}">
                <a16:creationId xmlns:a16="http://schemas.microsoft.com/office/drawing/2014/main" id="{A849D0FF-D2AB-409C-AF70-05D5776F7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343650"/>
            <a:ext cx="276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★デザイン見本  /  04</a:t>
            </a:r>
          </a:p>
        </p:txBody>
      </p:sp>
      <p:sp>
        <p:nvSpPr>
          <p:cNvPr id="3" name="演習の振り返り">
            <a:extLst xmlns:a="http://schemas.openxmlformats.org/drawingml/2006/main">
              <a:ext uri="{FF2B5EF4-FFF2-40B4-BE49-F238E27FC236}">
                <a16:creationId xmlns:a16="http://schemas.microsoft.com/office/drawing/2014/main" id="{3FCE394F-AB90-4523-B4C7-94934B08C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13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演習の振り返り</a:t>
            </a:r>
          </a:p>
        </p:txBody>
      </p:sp>
      <p:sp>
        <p:nvSpPr>
          <p:cNvPr id="4" name="練習後の確認">
            <a:extLst xmlns:a="http://schemas.openxmlformats.org/drawingml/2006/main">
              <a:ext uri="{FF2B5EF4-FFF2-40B4-BE49-F238E27FC236}">
                <a16:creationId xmlns:a16="http://schemas.microsoft.com/office/drawing/2014/main" id="{0C5C85BA-18F8-4595-AA51-97F9EC4EC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9728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33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練習後の確認</a:t>
            </a:r>
          </a:p>
        </p:txBody>
      </p:sp>
      <p:sp>
        <p:nvSpPr>
          <p:cNvPr id="5" name="相手の返事を待てたか">
            <a:extLst xmlns:a="http://schemas.openxmlformats.org/drawingml/2006/main">
              <a:ext uri="{FF2B5EF4-FFF2-40B4-BE49-F238E27FC236}">
                <a16:creationId xmlns:a16="http://schemas.microsoft.com/office/drawing/2014/main" id="{A718742B-4708-471C-996A-1E26AA9F0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0"/>
            <a:ext cx="6762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8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相手の返事を待てたか</a:t>
            </a:r>
          </a:p>
        </p:txBody>
      </p:sp>
      <p:sp>
        <p:nvSpPr>
          <p:cNvPr id="6" name="断ってもサービスが変わらないと伝えたか">
            <a:extLst xmlns:a="http://schemas.openxmlformats.org/drawingml/2006/main">
              <a:ext uri="{FF2B5EF4-FFF2-40B4-BE49-F238E27FC236}">
                <a16:creationId xmlns:a16="http://schemas.microsoft.com/office/drawing/2014/main" id="{A4717403-C4B9-4D07-A8C6-A9CC41992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95650"/>
            <a:ext cx="8572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4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断ってもサービスが変わらないと伝えたか</a:t>
            </a:r>
          </a:p>
        </p:txBody>
      </p:sp>
      <p:sp>
        <p:nvSpPr>
          <p:cNvPr id="7" name="断られた場面で機器を片付けたか">
            <a:extLst xmlns:a="http://schemas.openxmlformats.org/drawingml/2006/main">
              <a:ext uri="{FF2B5EF4-FFF2-40B4-BE49-F238E27FC236}">
                <a16:creationId xmlns:a16="http://schemas.microsoft.com/office/drawing/2014/main" id="{6857BC8B-2C14-45F4-A1A5-75AA5C1B4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62450"/>
            <a:ext cx="8763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4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断られた場面で機器を片付けたか</a:t>
            </a:r>
          </a:p>
        </p:txBody>
      </p:sp>
      <p:sp>
        <p:nvSpPr>
          <p:cNvPr id="8" name="rect">
            <a:extLst xmlns:a="http://schemas.openxmlformats.org/drawingml/2006/main">
              <a:ext uri="{FF2B5EF4-FFF2-40B4-BE49-F238E27FC236}">
                <a16:creationId xmlns:a16="http://schemas.microsoft.com/office/drawing/2014/main" id="{93E19534-4096-42AF-9DC4-BA7EB6DC8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289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9B8C"/>
          </a:solidFill>
          <a:ln xmlns:a="http://schemas.openxmlformats.org/drawingml/2006/main" w="0">
            <a:noFill/>
          </a:ln>
        </p:spPr>
      </p:sp>
      <p:sp>
        <p:nvSpPr>
          <p:cNvPr id="9" name="rect">
            <a:extLst xmlns:a="http://schemas.openxmlformats.org/drawingml/2006/main">
              <a:ext uri="{FF2B5EF4-FFF2-40B4-BE49-F238E27FC236}">
                <a16:creationId xmlns:a16="http://schemas.microsoft.com/office/drawing/2014/main" id="{41CC4081-A858-4AEF-99C6-D149DD664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9B8C"/>
          </a:solidFill>
          <a:ln xmlns:a="http://schemas.openxmlformats.org/drawingml/2006/main" w="0">
            <a:noFill/>
          </a:ln>
        </p:spPr>
      </p:sp>
      <p:sp>
        <p:nvSpPr>
          <p:cNvPr id="10" name="rect">
            <a:extLst xmlns:a="http://schemas.openxmlformats.org/drawingml/2006/main">
              <a:ext uri="{FF2B5EF4-FFF2-40B4-BE49-F238E27FC236}">
                <a16:creationId xmlns:a16="http://schemas.microsoft.com/office/drawing/2014/main" id="{4182F855-7B95-4504-834D-B46D28C6A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625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9B8C"/>
          </a:solidFill>
          <a:ln xmlns:a="http://schemas.openxmlformats.org/drawingml/2006/main" w="0">
            <a:noFill/>
          </a:ln>
        </p:spPr>
      </p:sp>
      <p:sp>
        <p:nvSpPr>
          <p:cNvPr id="11" name="職員役・利用者役・観察役を交代して確かめます。">
            <a:extLst xmlns:a="http://schemas.openxmlformats.org/drawingml/2006/main">
              <a:ext uri="{FF2B5EF4-FFF2-40B4-BE49-F238E27FC236}">
                <a16:creationId xmlns:a16="http://schemas.microsoft.com/office/drawing/2014/main" id="{4112D291-666B-4D0E-91B1-40DC96384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097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95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職員役・利用者役・観察役を交代して確かめます。</a:t>
            </a:r>
          </a:p>
        </p:txBody>
      </p:sp>
      <p:sp>
        <p:nvSpPr>
          <p:cNvPr id="12" name="★同意権者・例外・外部保存の確認は本番版で別途扱い">
            <a:extLst xmlns:a="http://schemas.openxmlformats.org/drawingml/2006/main">
              <a:ext uri="{FF2B5EF4-FFF2-40B4-BE49-F238E27FC236}">
                <a16:creationId xmlns:a16="http://schemas.microsoft.com/office/drawing/2014/main" id="{47643B74-4067-4E54-95EA-1720D4662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2455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★同意権者・例外・外部保存の確認は本番版で別途扱います。原稿確認 2026-10-06。</a:t>
            </a:r>
          </a:p>
        </p:txBody>
      </p:sp>
    </p:spTree>
    <p:extLst>
      <p:ext uri="{BB962C8B-B14F-4D97-AF65-F5344CB8AC3E}">
        <p14:creationId xmlns:p14="http://schemas.microsoft.com/office/powerpoint/2010/main" val="106953925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2026-10-06T14:41:00.0610000Z</dcterms:created>
  <dcterms:modified xsi:type="dcterms:W3CDTF">2026-10-06T14:41:00.0610000Z</dcterms:modified>
</coreProperties>
</file>