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c28434b15d44c50" /><Relationship Type="http://schemas.openxmlformats.org/officeDocument/2006/relationships/extended-properties" Target="/docProps/app.xml" Id="R6e3f7041c91c4768" /><Relationship Type="http://schemas.openxmlformats.org/officeDocument/2006/relationships/officeDocument" Target="/ppt/presentation.xml" Id="R748f5f8590324e1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26053964804d2e"/>
  </p:sldMasterIdLst>
  <p:notesMasterIdLst>
    <p:notesMasterId xmlns:r="http://schemas.openxmlformats.org/officeDocument/2006/relationships" r:id="R037858829ff6460e"/>
  </p:notesMasterIdLst>
  <p:sldIdLst>
    <p:sldId xmlns:r="http://schemas.openxmlformats.org/officeDocument/2006/relationships" id="256" r:id="R8977447a20cc4cf8"/>
    <p:sldId xmlns:r="http://schemas.openxmlformats.org/officeDocument/2006/relationships" id="257" r:id="Rb7c138bc9e224ebf"/>
    <p:sldId xmlns:r="http://schemas.openxmlformats.org/officeDocument/2006/relationships" id="258" r:id="R34b661e81b12428a"/>
    <p:sldId xmlns:r="http://schemas.openxmlformats.org/officeDocument/2006/relationships" id="259" r:id="R0224b4891115482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2b727bc153e4332" /><Relationship Type="http://schemas.openxmlformats.org/officeDocument/2006/relationships/slideMaster" Target="/ppt/slideMasters/slideMaster1.xml" Id="Rb826053964804d2e" /><Relationship Type="http://schemas.openxmlformats.org/officeDocument/2006/relationships/notesMaster" Target="/ppt/notesMasters/notesMaster1.xml" Id="R037858829ff6460e" /><Relationship Type="http://schemas.openxmlformats.org/officeDocument/2006/relationships/presProps" Target="/ppt/presProps.xml" Id="Re4eede73f3824317" /><Relationship Type="http://schemas.openxmlformats.org/officeDocument/2006/relationships/tableStyles" Target="/ppt/tableStyles.xml" Id="Rf3fc1f215bbf4165" /><Relationship Type="http://schemas.openxmlformats.org/officeDocument/2006/relationships/slide" Target="/ppt/slides/slide1.xml" Id="R8977447a20cc4cf8" /><Relationship Type="http://schemas.openxmlformats.org/officeDocument/2006/relationships/slide" Target="/ppt/slides/slide2.xml" Id="Rb7c138bc9e224ebf" /><Relationship Type="http://schemas.openxmlformats.org/officeDocument/2006/relationships/slide" Target="/ppt/slides/slide3.xml" Id="R34b661e81b12428a" /><Relationship Type="http://schemas.openxmlformats.org/officeDocument/2006/relationships/slide" Target="/ppt/slides/slide4.xml" Id="R0224b4891115482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6d9b575e8bb4e5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4d65234b5c744db" /><Relationship Type="http://schemas.openxmlformats.org/officeDocument/2006/relationships/notesMaster" Target="/ppt/notesMasters/notesMaster1.xml" Id="R0a3a0ad197a44ad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432241b1e824c10" /><Relationship Type="http://schemas.openxmlformats.org/officeDocument/2006/relationships/notesMaster" Target="/ppt/notesMasters/notesMaster1.xml" Id="R9c67cbd0c8c1422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27218dcf4f945b0" /><Relationship Type="http://schemas.openxmlformats.org/officeDocument/2006/relationships/notesMaster" Target="/ppt/notesMasters/notesMaster1.xml" Id="Rbfca37dea54c439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2a2d626e2b741f2" /><Relationship Type="http://schemas.openxmlformats.org/officeDocument/2006/relationships/notesMaster" Target="/ppt/notesMasters/notesMaster1.xml" Id="Rb1fa9483a3bb4eb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当方作成の相談・提案用項目。架空の記入例。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出典：Obsidian「160_プロンプト集_介護AI」#7・#13（閲覧 2026-10-06）。用途・確認観点の抜粋。時間短縮等の未実測数値は掲載しない。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当方作成の相談・提案用項目。架空の記入例。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当方作成の相談・提案用項目。架空の記入例。</a:t>
            </a:r>
          </a:p>
          <a:p xmlns:a="http://schemas.openxmlformats.org/drawingml/2006/main">
            <a:r>
              <a:t>社内デザイン候補。タイトル・本文・表・工程図は編集可能。角括弧は相談後の差し替え欄。</a:t>
            </a:r>
          </a:p>
          <a:p xmlns:a="http://schemas.openxmlformats.org/drawingml/2006/main">
            <a:r>
              <a:t>デザイン構成参考（文言・画像の転用なし）：https://www.wiseman.co.jp/welfare/w_lp/05/ ; https://www.carekarte.jp/carekarteabout/ ; https://www.ndsoft.jp/</a:t>
            </a:r>
          </a:p>
          <a:p xmlns:a="http://schemas.openxmlformats.org/drawingml/2006/main">
            <a:r>
              <a:t>画像はOpenAI組み込み画像生成による架空素材。実績写真ではない。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cfbfe94a2344d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35df79903c84d44" /><Relationship Type="http://schemas.openxmlformats.org/officeDocument/2006/relationships/slideLayout" Target="/ppt/slideLayouts/slideLayout1.xml" Id="R0cb6b63b904946b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cb6b63b904946b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213b82b33e4860" /><Relationship Type="http://schemas.openxmlformats.org/officeDocument/2006/relationships/notesSlide" Target="/ppt/notesSlides/notesSlide1.xml" Id="R733b361958f6465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a6b124c1034505" /><Relationship Type="http://schemas.openxmlformats.org/officeDocument/2006/relationships/notesSlide" Target="/ppt/notesSlides/notesSlide2.xml" Id="Rf1eafa46b1db42d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4c36bdee6649c7" /><Relationship Type="http://schemas.openxmlformats.org/officeDocument/2006/relationships/notesSlide" Target="/ppt/notesSlides/notesSlide3.xml" Id="R0537e0c32d4f460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3d8ed7ef854197" /><Relationship Type="http://schemas.openxmlformats.org/officeDocument/2006/relationships/notesSlide" Target="/ppt/notesSlides/notesSlide4.xml" Id="R5de706af68cd415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6293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3F7363E7-44E4-48A2-BAFE-3389C719E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FAF6F0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FAF6F0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1">
            <a:extLst xmlns:a="http://schemas.openxmlformats.org/drawingml/2006/main">
              <a:ext uri="{FF2B5EF4-FFF2-40B4-BE49-F238E27FC236}">
                <a16:creationId xmlns:a16="http://schemas.microsoft.com/office/drawing/2014/main" id="{9271335D-2E54-4759-A924-E0B379C80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FAF6F0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FAF6F0"/>
                </a:solidFill>
                <a:latin typeface="BIZ UDPGothic"/>
                <a:ea typeface="BIZ UDPGothic"/>
                <a:cs typeface="BIZ UDPGothic"/>
              </a:rPr>
              <a:t>★デザイン見本  /  01</a:t>
            </a:r>
          </a:p>
        </p:txBody>
      </p:sp>
      <p:sp>
        <p:nvSpPr>
          <p:cNvPr id="3" name="介護事業所向け">
            <a:extLst xmlns:a="http://schemas.openxmlformats.org/drawingml/2006/main">
              <a:ext uri="{FF2B5EF4-FFF2-40B4-BE49-F238E27FC236}">
                <a16:creationId xmlns:a16="http://schemas.microsoft.com/office/drawing/2014/main" id="{97ABBD5B-6E1C-4E27-95D6-AD9BABE4B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"/>
            <a:ext cx="762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AF6F0"/>
                </a:solidFill>
                <a:latin typeface="BIZ UDPGothic"/>
                <a:ea typeface="BIZ UDPGothic"/>
                <a:cs typeface="BIZ UDPGothic"/>
              </a:defRPr>
            </a:pPr>
            <a:r>
              <a:rPr sz="1650" b="0">
                <a:solidFill>
                  <a:srgbClr val="FAF6F0"/>
                </a:solidFill>
                <a:latin typeface="BIZ UDPGothic"/>
                <a:ea typeface="BIZ UDPGothic"/>
                <a:cs typeface="BIZ UDPGothic"/>
              </a:rPr>
              <a:t>介護事業所向け</a:t>
            </a:r>
          </a:p>
        </p:txBody>
      </p:sp>
      <p:sp>
        <p:nvSpPr>
          <p:cNvPr id="4" name="AI導入の&#10;試行計画">
            <a:extLst xmlns:a="http://schemas.openxmlformats.org/drawingml/2006/main">
              <a:ext uri="{FF2B5EF4-FFF2-40B4-BE49-F238E27FC236}">
                <a16:creationId xmlns:a16="http://schemas.microsoft.com/office/drawing/2014/main" id="{3FE35215-21EF-4B02-B244-481F5B97D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95425"/>
            <a:ext cx="10477500" cy="1590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FAF6F0"/>
                </a:solidFill>
                <a:latin typeface="Noto Sans JP"/>
                <a:ea typeface="Noto Sans JP"/>
                <a:cs typeface="Noto Sans JP"/>
              </a:defRPr>
            </a:pPr>
            <a:r>
              <a:rPr sz="4800" b="1">
                <a:solidFill>
                  <a:srgbClr val="FAF6F0"/>
                </a:solidFill>
                <a:latin typeface="Noto Sans JP"/>
                <a:ea typeface="Noto Sans JP"/>
                <a:cs typeface="Noto Sans JP"/>
              </a:rPr>
              <a:t>AI導入の</a:t>
            </a:r>
          </a:p>
          <a:p xmlns:a="http://schemas.openxmlformats.org/drawingml/2006/main">
            <a:pPr algn="l">
              <a:defRPr sz="4800" b="1">
                <a:solidFill>
                  <a:srgbClr val="FAF6F0"/>
                </a:solidFill>
                <a:latin typeface="Noto Sans JP"/>
                <a:ea typeface="Noto Sans JP"/>
                <a:cs typeface="Noto Sans JP"/>
              </a:defRPr>
            </a:pPr>
            <a:r>
              <a:rPr sz="4800" b="1">
                <a:solidFill>
                  <a:srgbClr val="FAF6F0"/>
                </a:solidFill>
                <a:latin typeface="Noto Sans JP"/>
                <a:ea typeface="Noto Sans JP"/>
                <a:cs typeface="Noto Sans JP"/>
              </a:rPr>
              <a:t>試行計画</a:t>
            </a:r>
          </a:p>
        </p:txBody>
      </p:sp>
      <p:sp>
        <p:nvSpPr>
          <p:cNvPr id="5" name="会議資料のたたき台を題材に">
            <a:extLst xmlns:a="http://schemas.openxmlformats.org/drawingml/2006/main">
              <a:ext uri="{FF2B5EF4-FFF2-40B4-BE49-F238E27FC236}">
                <a16:creationId xmlns:a16="http://schemas.microsoft.com/office/drawing/2014/main" id="{3895B795-83A2-4A24-9963-870606AD1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71875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FAF6F0"/>
                </a:solidFill>
                <a:latin typeface="BIZ UDPGothic"/>
                <a:ea typeface="BIZ UDPGothic"/>
                <a:cs typeface="BIZ UDPGothic"/>
              </a:defRPr>
            </a:pPr>
            <a:r>
              <a:rPr sz="2250" b="0">
                <a:solidFill>
                  <a:srgbClr val="FAF6F0"/>
                </a:solidFill>
                <a:latin typeface="BIZ UDPGothic"/>
                <a:ea typeface="BIZ UDPGothic"/>
                <a:cs typeface="BIZ UDPGothic"/>
              </a:rPr>
              <a:t>会議資料のたたき台を題材に</a:t>
            </a:r>
          </a:p>
        </p:txBody>
      </p:sp>
      <p:sp>
        <p:nvSpPr>
          <p:cNvPr id="6" name="rect">
            <a:extLst xmlns:a="http://schemas.openxmlformats.org/drawingml/2006/main">
              <a:ext uri="{FF2B5EF4-FFF2-40B4-BE49-F238E27FC236}">
                <a16:creationId xmlns:a16="http://schemas.microsoft.com/office/drawing/2014/main" id="{C0EE15E7-7108-4671-A9A9-4F9301B9C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67250"/>
            <a:ext cx="333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7" name="01">
            <a:extLst xmlns:a="http://schemas.openxmlformats.org/drawingml/2006/main">
              <a:ext uri="{FF2B5EF4-FFF2-40B4-BE49-F238E27FC236}">
                <a16:creationId xmlns:a16="http://schemas.microsoft.com/office/drawing/2014/main" id="{BE08A855-6623-4D36-8C44-B0D66B687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685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AF6F0"/>
                </a:solidFill>
                <a:latin typeface="Noto Sans JP"/>
                <a:ea typeface="Noto Sans JP"/>
                <a:cs typeface="Noto Sans JP"/>
              </a:defRPr>
            </a:pPr>
            <a:r>
              <a:rPr sz="2400" b="1">
                <a:solidFill>
                  <a:srgbClr val="FAF6F0"/>
                </a:solidFill>
                <a:latin typeface="Noto Sans JP"/>
                <a:ea typeface="Noto Sans JP"/>
                <a:cs typeface="Noto Sans JP"/>
              </a:rPr>
              <a:t>01</a:t>
            </a:r>
          </a:p>
        </p:txBody>
      </p:sp>
      <p:sp>
        <p:nvSpPr>
          <p:cNvPr id="8" name="対象業務を決める">
            <a:extLst xmlns:a="http://schemas.openxmlformats.org/drawingml/2006/main">
              <a:ext uri="{FF2B5EF4-FFF2-40B4-BE49-F238E27FC236}">
                <a16:creationId xmlns:a16="http://schemas.microsoft.com/office/drawing/2014/main" id="{CDBC20F7-A27E-4B31-91B3-1A3461820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5400" y="4905375"/>
            <a:ext cx="27908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FAF6F0"/>
                </a:solidFill>
                <a:latin typeface="BIZ UDPGothic"/>
                <a:ea typeface="BIZ UDPGothic"/>
                <a:cs typeface="BIZ UDPGothic"/>
              </a:defRPr>
            </a:pPr>
            <a:r>
              <a:rPr sz="1950" b="0">
                <a:solidFill>
                  <a:srgbClr val="FAF6F0"/>
                </a:solidFill>
                <a:latin typeface="BIZ UDPGothic"/>
                <a:ea typeface="BIZ UDPGothic"/>
                <a:cs typeface="BIZ UDPGothic"/>
              </a:rPr>
              <a:t>対象業務を決める</a:t>
            </a:r>
          </a:p>
        </p:txBody>
      </p:sp>
      <p:sp>
        <p:nvSpPr>
          <p:cNvPr id="9" name="rect">
            <a:extLst xmlns:a="http://schemas.openxmlformats.org/drawingml/2006/main">
              <a:ext uri="{FF2B5EF4-FFF2-40B4-BE49-F238E27FC236}">
                <a16:creationId xmlns:a16="http://schemas.microsoft.com/office/drawing/2014/main" id="{63C6A415-D289-40CD-A0BC-442257129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4667250"/>
            <a:ext cx="333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10" name="02">
            <a:extLst xmlns:a="http://schemas.openxmlformats.org/drawingml/2006/main">
              <a:ext uri="{FF2B5EF4-FFF2-40B4-BE49-F238E27FC236}">
                <a16:creationId xmlns:a16="http://schemas.microsoft.com/office/drawing/2014/main" id="{386833D3-2BBB-4D54-8424-69E51571F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4876800"/>
            <a:ext cx="685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AF6F0"/>
                </a:solidFill>
                <a:latin typeface="Noto Sans JP"/>
                <a:ea typeface="Noto Sans JP"/>
                <a:cs typeface="Noto Sans JP"/>
              </a:defRPr>
            </a:pPr>
            <a:r>
              <a:rPr sz="2400" b="1">
                <a:solidFill>
                  <a:srgbClr val="FAF6F0"/>
                </a:solidFill>
                <a:latin typeface="Noto Sans JP"/>
                <a:ea typeface="Noto Sans JP"/>
                <a:cs typeface="Noto Sans JP"/>
              </a:rPr>
              <a:t>02</a:t>
            </a:r>
          </a:p>
        </p:txBody>
      </p:sp>
      <p:sp>
        <p:nvSpPr>
          <p:cNvPr id="11" name="下書きを試す">
            <a:extLst xmlns:a="http://schemas.openxmlformats.org/drawingml/2006/main">
              <a:ext uri="{FF2B5EF4-FFF2-40B4-BE49-F238E27FC236}">
                <a16:creationId xmlns:a16="http://schemas.microsoft.com/office/drawing/2014/main" id="{55717944-C704-486F-AAE6-83E4C4CA7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9675" y="4905375"/>
            <a:ext cx="27908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FAF6F0"/>
                </a:solidFill>
                <a:latin typeface="BIZ UDPGothic"/>
                <a:ea typeface="BIZ UDPGothic"/>
                <a:cs typeface="BIZ UDPGothic"/>
              </a:defRPr>
            </a:pPr>
            <a:r>
              <a:rPr sz="1950" b="0">
                <a:solidFill>
                  <a:srgbClr val="FAF6F0"/>
                </a:solidFill>
                <a:latin typeface="BIZ UDPGothic"/>
                <a:ea typeface="BIZ UDPGothic"/>
                <a:cs typeface="BIZ UDPGothic"/>
              </a:rPr>
              <a:t>下書きを試す</a:t>
            </a:r>
          </a:p>
        </p:txBody>
      </p:sp>
      <p:sp>
        <p:nvSpPr>
          <p:cNvPr id="12" name="rect">
            <a:extLst xmlns:a="http://schemas.openxmlformats.org/drawingml/2006/main">
              <a:ext uri="{FF2B5EF4-FFF2-40B4-BE49-F238E27FC236}">
                <a16:creationId xmlns:a16="http://schemas.microsoft.com/office/drawing/2014/main" id="{505D5FFE-83EA-4DAF-9945-C5D8E1990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4667250"/>
            <a:ext cx="3333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9B8C"/>
          </a:solidFill>
          <a:ln xmlns:a="http://schemas.openxmlformats.org/drawingml/2006/main" w="0">
            <a:noFill/>
          </a:ln>
        </p:spPr>
      </p:sp>
      <p:sp>
        <p:nvSpPr>
          <p:cNvPr id="13" name="03">
            <a:extLst xmlns:a="http://schemas.openxmlformats.org/drawingml/2006/main">
              <a:ext uri="{FF2B5EF4-FFF2-40B4-BE49-F238E27FC236}">
                <a16:creationId xmlns:a16="http://schemas.microsoft.com/office/drawing/2014/main" id="{3FA42F84-31F9-4271-8D35-E12A20EE0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4876800"/>
            <a:ext cx="685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AF6F0"/>
                </a:solidFill>
                <a:latin typeface="Noto Sans JP"/>
                <a:ea typeface="Noto Sans JP"/>
                <a:cs typeface="Noto Sans JP"/>
              </a:defRPr>
            </a:pPr>
            <a:r>
              <a:rPr sz="2400" b="1">
                <a:solidFill>
                  <a:srgbClr val="FAF6F0"/>
                </a:solidFill>
                <a:latin typeface="Noto Sans JP"/>
                <a:ea typeface="Noto Sans JP"/>
                <a:cs typeface="Noto Sans JP"/>
              </a:rPr>
              <a:t>03</a:t>
            </a:r>
          </a:p>
        </p:txBody>
      </p:sp>
      <p:sp>
        <p:nvSpPr>
          <p:cNvPr id="14" name="人が確認する">
            <a:extLst xmlns:a="http://schemas.openxmlformats.org/drawingml/2006/main">
              <a:ext uri="{FF2B5EF4-FFF2-40B4-BE49-F238E27FC236}">
                <a16:creationId xmlns:a16="http://schemas.microsoft.com/office/drawing/2014/main" id="{47D48FA6-36CD-4EB9-AB58-154B5F23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905375"/>
            <a:ext cx="27908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FAF6F0"/>
                </a:solidFill>
                <a:latin typeface="BIZ UDPGothic"/>
                <a:ea typeface="BIZ UDPGothic"/>
                <a:cs typeface="BIZ UDPGothic"/>
              </a:defRPr>
            </a:pPr>
            <a:r>
              <a:rPr sz="1950" b="0">
                <a:solidFill>
                  <a:srgbClr val="FAF6F0"/>
                </a:solidFill>
                <a:latin typeface="BIZ UDPGothic"/>
                <a:ea typeface="BIZ UDPGothic"/>
                <a:cs typeface="BIZ UDPGothic"/>
              </a:rPr>
              <a:t>人が確認する</a:t>
            </a:r>
          </a:p>
        </p:txBody>
      </p:sp>
      <p:sp>
        <p:nvSpPr>
          <p:cNvPr id="15" name="★試行の内容・日程は相談後に確定します">
            <a:extLst xmlns:a="http://schemas.openxmlformats.org/drawingml/2006/main">
              <a:ext uri="{FF2B5EF4-FFF2-40B4-BE49-F238E27FC236}">
                <a16:creationId xmlns:a16="http://schemas.microsoft.com/office/drawing/2014/main" id="{ADCB6415-2B30-4847-892D-42E9EC037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85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AF6F0"/>
                </a:solidFill>
                <a:latin typeface="BIZ UDPGothic"/>
                <a:ea typeface="BIZ UDPGothic"/>
                <a:cs typeface="BIZ UDPGothic"/>
              </a:defRPr>
            </a:pPr>
            <a:r>
              <a:rPr sz="1500" b="0">
                <a:solidFill>
                  <a:srgbClr val="FAF6F0"/>
                </a:solidFill>
                <a:latin typeface="BIZ UDPGothic"/>
                <a:ea typeface="BIZ UDPGothic"/>
                <a:cs typeface="BIZ UDPGothic"/>
              </a:rPr>
              <a:t>★試行の内容・日程は相談後に確定します</a:t>
            </a:r>
          </a:p>
        </p:txBody>
      </p:sp>
    </p:spTree>
    <p:extLst>
      <p:ext uri="{BB962C8B-B14F-4D97-AF65-F5344CB8AC3E}">
        <p14:creationId xmlns:p14="http://schemas.microsoft.com/office/powerpoint/2010/main" val="16201515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06106FFC-F403-4F4D-BE76-DB33B809C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2">
            <a:extLst xmlns:a="http://schemas.openxmlformats.org/drawingml/2006/main">
              <a:ext uri="{FF2B5EF4-FFF2-40B4-BE49-F238E27FC236}">
                <a16:creationId xmlns:a16="http://schemas.microsoft.com/office/drawing/2014/main" id="{0F089F62-27FE-4B30-9F6E-31E5A752F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★デザイン見本  /  02</a:t>
            </a:r>
          </a:p>
        </p:txBody>
      </p:sp>
      <p:sp>
        <p:nvSpPr>
          <p:cNvPr id="3" name="業務の組み立て">
            <a:extLst xmlns:a="http://schemas.openxmlformats.org/drawingml/2006/main">
              <a:ext uri="{FF2B5EF4-FFF2-40B4-BE49-F238E27FC236}">
                <a16:creationId xmlns:a16="http://schemas.microsoft.com/office/drawing/2014/main" id="{5DF1037C-D118-41F3-9167-0E4E09F98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業務の組み立て</a:t>
            </a:r>
          </a:p>
        </p:txBody>
      </p:sp>
      <p:sp>
        <p:nvSpPr>
          <p:cNvPr id="4" name="AIと人の担当">
            <a:extLst xmlns:a="http://schemas.openxmlformats.org/drawingml/2006/main">
              <a:ext uri="{FF2B5EF4-FFF2-40B4-BE49-F238E27FC236}">
                <a16:creationId xmlns:a16="http://schemas.microsoft.com/office/drawing/2014/main" id="{7769730E-6BC8-4B2D-8F1F-7B3659A71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AIと人の担当</a:t>
            </a:r>
          </a:p>
        </p:txBody>
      </p:sp>
      <p:sp>
        <p:nvSpPr>
          <p:cNvPr id="5" name="会議資料のたたき台を作る場合">
            <a:extLst xmlns:a="http://schemas.openxmlformats.org/drawingml/2006/main">
              <a:ext uri="{FF2B5EF4-FFF2-40B4-BE49-F238E27FC236}">
                <a16:creationId xmlns:a16="http://schemas.microsoft.com/office/drawing/2014/main" id="{8902E549-0306-49A9-97CF-157FC798D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10763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95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95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会議資料のたたき台を作る場合</a:t>
            </a:r>
          </a:p>
        </p:txBody>
      </p:sp>
      <p:sp>
        <p:nvSpPr>
          <p:cNvPr id="6" name="rect">
            <a:extLst xmlns:a="http://schemas.openxmlformats.org/drawingml/2006/main">
              <a:ext uri="{FF2B5EF4-FFF2-40B4-BE49-F238E27FC236}">
                <a16:creationId xmlns:a16="http://schemas.microsoft.com/office/drawing/2014/main" id="{0EFF1475-7368-40AB-9FB7-13BBC3192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90800"/>
            <a:ext cx="3352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BF0F6"/>
          </a:solidFill>
          <a:ln xmlns:a="http://schemas.openxmlformats.org/drawingml/2006/main" w="0">
            <a:noFill/>
          </a:ln>
        </p:spPr>
      </p:sp>
      <p:sp>
        <p:nvSpPr>
          <p:cNvPr id="7" name="人が用意する">
            <a:extLst xmlns:a="http://schemas.openxmlformats.org/drawingml/2006/main">
              <a:ext uri="{FF2B5EF4-FFF2-40B4-BE49-F238E27FC236}">
                <a16:creationId xmlns:a16="http://schemas.microsoft.com/office/drawing/2014/main" id="{116130FD-1317-433A-8057-BA3B53A7B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762250"/>
            <a:ext cx="30099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人が用意する</a:t>
            </a:r>
          </a:p>
        </p:txBody>
      </p:sp>
      <p:sp>
        <p:nvSpPr>
          <p:cNvPr id="8" name="議題・目的・出す先">
            <a:extLst xmlns:a="http://schemas.openxmlformats.org/drawingml/2006/main">
              <a:ext uri="{FF2B5EF4-FFF2-40B4-BE49-F238E27FC236}">
                <a16:creationId xmlns:a16="http://schemas.microsoft.com/office/drawing/2014/main" id="{AFB0EAD7-AF91-4EDC-95D7-5AEA0B162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33623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1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議題・目的・出す先</a:t>
            </a:r>
          </a:p>
        </p:txBody>
      </p:sp>
      <p:sp>
        <p:nvSpPr>
          <p:cNvPr id="9" name="利用者情報を含めない">
            <a:extLst xmlns:a="http://schemas.openxmlformats.org/drawingml/2006/main">
              <a:ext uri="{FF2B5EF4-FFF2-40B4-BE49-F238E27FC236}">
                <a16:creationId xmlns:a16="http://schemas.microsoft.com/office/drawing/2014/main" id="{86ECE4B4-E01C-4E6C-A6DB-3D2A45143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10075"/>
            <a:ext cx="33623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7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利用者情報を含めない</a:t>
            </a:r>
          </a:p>
        </p:txBody>
      </p:sp>
      <p:sp>
        <p:nvSpPr>
          <p:cNvPr id="10" name="›">
            <a:extLst xmlns:a="http://schemas.openxmlformats.org/drawingml/2006/main">
              <a:ext uri="{FF2B5EF4-FFF2-40B4-BE49-F238E27FC236}">
                <a16:creationId xmlns:a16="http://schemas.microsoft.com/office/drawing/2014/main" id="{0436C65E-6DB9-4781-83AB-9C7F861B9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2724150"/>
            <a:ext cx="304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1F3A5F"/>
                </a:solidFill>
                <a:latin typeface="BIZ UDPGothic"/>
                <a:ea typeface="BIZ UDPGothic"/>
                <a:cs typeface="BIZ UDPGothic"/>
              </a:defRPr>
            </a:pPr>
            <a:r>
              <a:rPr sz="3000" b="0">
                <a:solidFill>
                  <a:srgbClr val="1F3A5F"/>
                </a:solidFill>
                <a:latin typeface="BIZ UDPGothic"/>
                <a:ea typeface="BIZ UDPGothic"/>
                <a:cs typeface="BIZ UDPGothic"/>
              </a:rPr>
              <a:t>›</a:t>
            </a:r>
          </a:p>
        </p:txBody>
      </p:sp>
      <p:sp>
        <p:nvSpPr>
          <p:cNvPr id="11" name="rect">
            <a:extLst xmlns:a="http://schemas.openxmlformats.org/drawingml/2006/main">
              <a:ext uri="{FF2B5EF4-FFF2-40B4-BE49-F238E27FC236}">
                <a16:creationId xmlns:a16="http://schemas.microsoft.com/office/drawing/2014/main" id="{3158AF49-1D2B-413F-9A7D-F9CDBA28C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590800"/>
            <a:ext cx="3352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3A5F"/>
          </a:solidFill>
          <a:ln xmlns:a="http://schemas.openxmlformats.org/drawingml/2006/main" w="0">
            <a:noFill/>
          </a:ln>
        </p:spPr>
      </p:sp>
      <p:sp>
        <p:nvSpPr>
          <p:cNvPr id="12" name="AIが下書きする">
            <a:extLst xmlns:a="http://schemas.openxmlformats.org/drawingml/2006/main">
              <a:ext uri="{FF2B5EF4-FFF2-40B4-BE49-F238E27FC236}">
                <a16:creationId xmlns:a16="http://schemas.microsoft.com/office/drawing/2014/main" id="{000F6BF9-209A-4D93-858B-8C3A41376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762250"/>
            <a:ext cx="30099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FAF6F0"/>
                </a:solidFill>
                <a:latin typeface="Noto Sans JP"/>
                <a:ea typeface="Noto Sans JP"/>
                <a:cs typeface="Noto Sans JP"/>
              </a:defRPr>
            </a:pPr>
            <a:r>
              <a:rPr sz="2175" b="1">
                <a:solidFill>
                  <a:srgbClr val="FAF6F0"/>
                </a:solidFill>
                <a:latin typeface="Noto Sans JP"/>
                <a:ea typeface="Noto Sans JP"/>
                <a:cs typeface="Noto Sans JP"/>
              </a:rPr>
              <a:t>AIが下書きする</a:t>
            </a:r>
          </a:p>
        </p:txBody>
      </p:sp>
      <p:sp>
        <p:nvSpPr>
          <p:cNvPr id="13" name="項目と文章の整理">
            <a:extLst xmlns:a="http://schemas.openxmlformats.org/drawingml/2006/main">
              <a:ext uri="{FF2B5EF4-FFF2-40B4-BE49-F238E27FC236}">
                <a16:creationId xmlns:a16="http://schemas.microsoft.com/office/drawing/2014/main" id="{C12BD3D8-2C58-417C-AA44-34050BA95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667125"/>
            <a:ext cx="33623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1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項目と文章の整理</a:t>
            </a:r>
          </a:p>
        </p:txBody>
      </p:sp>
      <p:sp>
        <p:nvSpPr>
          <p:cNvPr id="14" name="材料にない事実は足さない">
            <a:extLst xmlns:a="http://schemas.openxmlformats.org/drawingml/2006/main">
              <a:ext uri="{FF2B5EF4-FFF2-40B4-BE49-F238E27FC236}">
                <a16:creationId xmlns:a16="http://schemas.microsoft.com/office/drawing/2014/main" id="{7DC61D6D-8E4A-4326-AE78-F6A1ED030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410075"/>
            <a:ext cx="33623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7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材料にない事実は足さない</a:t>
            </a:r>
          </a:p>
        </p:txBody>
      </p:sp>
      <p:sp>
        <p:nvSpPr>
          <p:cNvPr id="15" name="›">
            <a:extLst xmlns:a="http://schemas.openxmlformats.org/drawingml/2006/main">
              <a:ext uri="{FF2B5EF4-FFF2-40B4-BE49-F238E27FC236}">
                <a16:creationId xmlns:a16="http://schemas.microsoft.com/office/drawing/2014/main" id="{4EBCCA4F-0958-43BB-8A1A-C4A089377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724150"/>
            <a:ext cx="304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0">
                <a:solidFill>
                  <a:srgbClr val="1F3A5F"/>
                </a:solidFill>
                <a:latin typeface="BIZ UDPGothic"/>
                <a:ea typeface="BIZ UDPGothic"/>
                <a:cs typeface="BIZ UDPGothic"/>
              </a:defRPr>
            </a:pPr>
            <a:r>
              <a:rPr sz="3000" b="0">
                <a:solidFill>
                  <a:srgbClr val="1F3A5F"/>
                </a:solidFill>
                <a:latin typeface="BIZ UDPGothic"/>
                <a:ea typeface="BIZ UDPGothic"/>
                <a:cs typeface="BIZ UDPGothic"/>
              </a:rPr>
              <a:t>›</a:t>
            </a:r>
          </a:p>
        </p:txBody>
      </p:sp>
      <p:sp>
        <p:nvSpPr>
          <p:cNvPr id="16" name="rect">
            <a:extLst xmlns:a="http://schemas.openxmlformats.org/drawingml/2006/main">
              <a:ext uri="{FF2B5EF4-FFF2-40B4-BE49-F238E27FC236}">
                <a16:creationId xmlns:a16="http://schemas.microsoft.com/office/drawing/2014/main" id="{C3EC8505-7012-44CF-BE80-010B1DB39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590800"/>
            <a:ext cx="335280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BF0F6"/>
          </a:solidFill>
          <a:ln xmlns:a="http://schemas.openxmlformats.org/drawingml/2006/main" w="0">
            <a:noFill/>
          </a:ln>
        </p:spPr>
      </p:sp>
      <p:sp>
        <p:nvSpPr>
          <p:cNvPr id="17" name="人が確認する">
            <a:extLst xmlns:a="http://schemas.openxmlformats.org/drawingml/2006/main">
              <a:ext uri="{FF2B5EF4-FFF2-40B4-BE49-F238E27FC236}">
                <a16:creationId xmlns:a16="http://schemas.microsoft.com/office/drawing/2014/main" id="{B43BC13C-5884-4F0F-9FF9-E7DAC0DED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762250"/>
            <a:ext cx="30099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175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人が確認する</a:t>
            </a:r>
          </a:p>
        </p:txBody>
      </p:sp>
      <p:sp>
        <p:nvSpPr>
          <p:cNvPr id="18" name="内容・表現・共有先">
            <a:extLst xmlns:a="http://schemas.openxmlformats.org/drawingml/2006/main">
              <a:ext uri="{FF2B5EF4-FFF2-40B4-BE49-F238E27FC236}">
                <a16:creationId xmlns:a16="http://schemas.microsoft.com/office/drawing/2014/main" id="{97420D7A-FC85-4287-A09A-1CF7A5C04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667125"/>
            <a:ext cx="33623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1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内容・表現・共有先</a:t>
            </a:r>
          </a:p>
        </p:txBody>
      </p:sp>
      <p:sp>
        <p:nvSpPr>
          <p:cNvPr id="19" name="確認後に使用を判断する">
            <a:extLst xmlns:a="http://schemas.openxmlformats.org/drawingml/2006/main">
              <a:ext uri="{FF2B5EF4-FFF2-40B4-BE49-F238E27FC236}">
                <a16:creationId xmlns:a16="http://schemas.microsoft.com/office/drawing/2014/main" id="{27F8EF5F-31B7-45E0-981F-5374373EF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410075"/>
            <a:ext cx="33623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725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確認後に使用を判断する</a:t>
            </a:r>
          </a:p>
        </p:txBody>
      </p:sp>
      <p:sp>
        <p:nvSpPr>
          <p:cNvPr id="20" name="出典：介護AIプロンプト集 #7・#13（原稿確認">
            <a:extLst xmlns:a="http://schemas.openxmlformats.org/drawingml/2006/main">
              <a:ext uri="{FF2B5EF4-FFF2-40B4-BE49-F238E27FC236}">
                <a16:creationId xmlns:a16="http://schemas.microsoft.com/office/drawing/2014/main" id="{B78AF3FD-FA1F-42B4-B4AE-224A13C17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出典：介護AIプロンプト集 #7・#13（原稿確認 2026-10-06）。役割分担の例。</a:t>
            </a:r>
          </a:p>
        </p:txBody>
      </p:sp>
    </p:spTree>
    <p:extLst>
      <p:ext uri="{BB962C8B-B14F-4D97-AF65-F5344CB8AC3E}">
        <p14:creationId xmlns:p14="http://schemas.microsoft.com/office/powerpoint/2010/main" val="20816093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E11A5C3D-CE6C-4AED-ACBD-9B93A65CF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3">
            <a:extLst xmlns:a="http://schemas.openxmlformats.org/drawingml/2006/main">
              <a:ext uri="{FF2B5EF4-FFF2-40B4-BE49-F238E27FC236}">
                <a16:creationId xmlns:a16="http://schemas.microsoft.com/office/drawing/2014/main" id="{3731FA7E-5527-46C7-8BEF-5906D29AC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★デザイン見本  /  03</a:t>
            </a:r>
          </a:p>
        </p:txBody>
      </p:sp>
      <p:sp>
        <p:nvSpPr>
          <p:cNvPr id="3" name="小さく試す計画">
            <a:extLst xmlns:a="http://schemas.openxmlformats.org/drawingml/2006/main">
              <a:ext uri="{FF2B5EF4-FFF2-40B4-BE49-F238E27FC236}">
                <a16:creationId xmlns:a16="http://schemas.microsoft.com/office/drawing/2014/main" id="{B776B918-C2F5-4B7F-A287-89CDA671A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小さく試す計画</a:t>
            </a:r>
          </a:p>
        </p:txBody>
      </p:sp>
      <p:sp>
        <p:nvSpPr>
          <p:cNvPr id="4" name="試行で確認すること">
            <a:extLst xmlns:a="http://schemas.openxmlformats.org/drawingml/2006/main">
              <a:ext uri="{FF2B5EF4-FFF2-40B4-BE49-F238E27FC236}">
                <a16:creationId xmlns:a16="http://schemas.microsoft.com/office/drawing/2014/main" id="{318E4982-7DC0-493D-A658-5E44B7E17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試行で確認すること</a:t>
            </a:r>
          </a:p>
        </p:txBody>
      </p:sp>
      <p:sp>
        <p:nvSpPr>
          <p:cNvPr id="5" name="効果は実施後に確かめます">
            <a:extLst xmlns:a="http://schemas.openxmlformats.org/drawingml/2006/main">
              <a:ext uri="{FF2B5EF4-FFF2-40B4-BE49-F238E27FC236}">
                <a16:creationId xmlns:a16="http://schemas.microsoft.com/office/drawing/2014/main" id="{91206859-A319-469C-9323-B6C4E38A7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2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効果は実施後に確かめます</a:t>
            </a:r>
          </a:p>
        </p:txBody>
      </p:sp>
      <p:graphicFrame>
        <p:nvGraphicFramePr>
          <p:cNvPr id="13" name=""/>
          <p:cNvGraphicFramePr/>
          <p:nvPr/>
        </p:nvGraphicFramePr>
        <p:xfrm>
          <a:off xmlns:a="http://schemas.openxmlformats.org/drawingml/2006/main" x="609600" y="2657475"/>
          <a:ext xmlns:a="http://schemas.openxmlformats.org/drawingml/2006/main" cx="10972800" cy="29241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09750"/>
                <a:gridCol w="5010150"/>
                <a:gridCol w="4152900"/>
              </a:tblGrid>
              <a:tr h="552450"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F3A5F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段階</a:t>
                      </a:r>
                    </a:p>
                  </a:txBody>
                  <a:tcPr marL="91440" marR="91440" marT="45720" marB="45720" anchor="ctr">
                    <a:solidFill>
                      <a:srgbClr val="EBF0F6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F3A5F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行うこと</a:t>
                      </a:r>
                    </a:p>
                  </a:txBody>
                  <a:tcPr marL="91440" marR="91440" marT="45720" marB="45720" anchor="ctr">
                    <a:solidFill>
                      <a:srgbClr val="EBF0F6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F3A5F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残すもの</a:t>
                      </a:r>
                    </a:p>
                  </a:txBody>
                  <a:tcPr marL="91440" marR="91440" marT="45720" marB="45720" anchor="ctr">
                    <a:solidFill>
                      <a:srgbClr val="EBF0F6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</a:tr>
              <a:tr h="790575"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準備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対象文書・入力範囲を決める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対象と確認担当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</a:tr>
              <a:tr h="790575"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試行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一般的な材料で下書きを作る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下書き・修正した箇所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</a:tr>
              <a:tr h="790575"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振り返り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内容と確認の負担を見直す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継続・修正・見送りの理由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試行計画の記入例です。期間・費用・効果の数値は未設">
            <a:extLst xmlns:a="http://schemas.openxmlformats.org/drawingml/2006/main">
              <a:ext uri="{FF2B5EF4-FFF2-40B4-BE49-F238E27FC236}">
                <a16:creationId xmlns:a16="http://schemas.microsoft.com/office/drawing/2014/main" id="{60C604BB-C85C-419A-8B6F-69AB15262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2455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試行計画の記入例です。期間・費用・効果の数値は未設定です。</a:t>
            </a:r>
          </a:p>
        </p:txBody>
      </p:sp>
    </p:spTree>
    <p:extLst>
      <p:ext uri="{BB962C8B-B14F-4D97-AF65-F5344CB8AC3E}">
        <p14:creationId xmlns:p14="http://schemas.microsoft.com/office/powerpoint/2010/main" val="1379505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6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Ai-biz行政書士事務所">
            <a:extLst xmlns:a="http://schemas.openxmlformats.org/drawingml/2006/main">
              <a:ext uri="{FF2B5EF4-FFF2-40B4-BE49-F238E27FC236}">
                <a16:creationId xmlns:a16="http://schemas.microsoft.com/office/drawing/2014/main" id="{4427E71C-2812-47F5-808F-5DD722444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485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Ai-biz行政書士事務所</a:t>
            </a:r>
          </a:p>
        </p:txBody>
      </p:sp>
      <p:sp>
        <p:nvSpPr>
          <p:cNvPr id="2" name="★デザイン見本  /  04">
            <a:extLst xmlns:a="http://schemas.openxmlformats.org/drawingml/2006/main">
              <a:ext uri="{FF2B5EF4-FFF2-40B4-BE49-F238E27FC236}">
                <a16:creationId xmlns:a16="http://schemas.microsoft.com/office/drawing/2014/main" id="{7A375785-783C-4955-AE6A-5AE7A9F47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6343650"/>
            <a:ext cx="2762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defRPr>
            </a:pPr>
            <a:r>
              <a:rPr sz="1200" b="0">
                <a:solidFill>
                  <a:srgbClr val="333333"/>
                </a:solidFill>
                <a:latin typeface="BIZ UDPGothic"/>
                <a:ea typeface="BIZ UDPGothic"/>
                <a:cs typeface="BIZ UDPGothic"/>
              </a:rPr>
              <a:t>★デザイン見本  /  04</a:t>
            </a:r>
          </a:p>
        </p:txBody>
      </p:sp>
      <p:sp>
        <p:nvSpPr>
          <p:cNvPr id="3" name="試行開始の判断">
            <a:extLst xmlns:a="http://schemas.openxmlformats.org/drawingml/2006/main">
              <a:ext uri="{FF2B5EF4-FFF2-40B4-BE49-F238E27FC236}">
                <a16:creationId xmlns:a16="http://schemas.microsoft.com/office/drawing/2014/main" id="{9BAE790D-D9B4-4EFF-9A4D-362382C94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7200"/>
            <a:ext cx="1047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135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試行開始の判断</a:t>
            </a:r>
          </a:p>
        </p:txBody>
      </p:sp>
      <p:sp>
        <p:nvSpPr>
          <p:cNvPr id="4" name="管理者の確認事項">
            <a:extLst xmlns:a="http://schemas.openxmlformats.org/drawingml/2006/main">
              <a:ext uri="{FF2B5EF4-FFF2-40B4-BE49-F238E27FC236}">
                <a16:creationId xmlns:a16="http://schemas.microsoft.com/office/drawing/2014/main" id="{76F2573D-837D-47C2-94A2-96654D2D5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9728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33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管理者の確認事項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2028825"/>
          <a:ext xmlns:a="http://schemas.openxmlformats.org/drawingml/2006/main" cx="10972800" cy="33147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48125"/>
                <a:gridCol w="6924675"/>
              </a:tblGrid>
              <a:tr h="571500"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F3A5F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確認する項目</a:t>
                      </a:r>
                    </a:p>
                  </a:txBody>
                  <a:tcPr marL="91440" marR="91440" marT="45720" marB="45720" anchor="ctr">
                    <a:solidFill>
                      <a:srgbClr val="EBF0F6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1F3A5F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記入欄</a:t>
                      </a:r>
                    </a:p>
                  </a:txBody>
                  <a:tcPr marL="91440" marR="91440" marT="45720" marB="45720" anchor="ctr">
                    <a:solidFill>
                      <a:srgbClr val="EBF0F6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</a:tr>
              <a:tr h="685800"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対象文書・使うAI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［文書の種類・利用環境］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</a:tr>
              <a:tr h="685800"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入力してよい材料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［一般情報・白紙様式など］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</a:tr>
              <a:tr h="685800"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内容確認と共有の担当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［担当する役割］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</a:tr>
              <a:tr h="685800"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継続を判断する条件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  <a:tc>
                  <a:txBody>
                    <a:bodyPr lIns="171450" tIns="95250" rIns="11430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333333"/>
                          </a:solidFill>
                          <a:latin typeface="BIZ UDPGothic"/>
                          <a:ea typeface="BIZ UDPGothic"/>
                          <a:cs typeface="BIZ UDPGothic"/>
                        </a:rPr>
                        <a:t>［確認する点・振り返る時期］</a:t>
                      </a:r>
                    </a:p>
                  </a:txBody>
                  <a:tcPr marL="91440" marR="91440" marT="45720" marB="45720" anchor="ctr">
                    <a:solidFill>
                      <a:srgbClr val="FAF6F0"/>
                    </a:solidFill>
                    <a:lnL w="6350">
                      <a:solidFill>
                        <a:srgbClr val="A89B8C"/>
                      </a:solidFill>
                      <a:prstDash val="solid"/>
                    </a:lnL>
                    <a:lnR w="6350">
                      <a:solidFill>
                        <a:srgbClr val="A89B8C"/>
                      </a:solidFill>
                      <a:prstDash val="solid"/>
                    </a:lnR>
                    <a:lnT w="6350">
                      <a:solidFill>
                        <a:srgbClr val="A89B8C"/>
                      </a:solidFill>
                      <a:prstDash val="solid"/>
                    </a:lnT>
                    <a:lnB w="6350">
                      <a:solidFill>
                        <a:srgbClr val="A89B8C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確認事項が揃ってから、試す範囲を決めます。">
            <a:extLst xmlns:a="http://schemas.openxmlformats.org/drawingml/2006/main">
              <a:ext uri="{FF2B5EF4-FFF2-40B4-BE49-F238E27FC236}">
                <a16:creationId xmlns:a16="http://schemas.microsoft.com/office/drawing/2014/main" id="{CBC3B75C-97E3-4CA3-BD80-7C96D5086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109728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defRPr>
            </a:pPr>
            <a:r>
              <a:rPr sz="2100" b="1">
                <a:solidFill>
                  <a:srgbClr val="1F3A5F"/>
                </a:solidFill>
                <a:latin typeface="Noto Sans JP"/>
                <a:ea typeface="Noto Sans JP"/>
                <a:cs typeface="Noto Sans JP"/>
              </a:rPr>
              <a:t>確認事項が揃ってから、試す範囲を決めます。</a:t>
            </a:r>
          </a:p>
        </p:txBody>
      </p:sp>
    </p:spTree>
    <p:extLst>
      <p:ext uri="{BB962C8B-B14F-4D97-AF65-F5344CB8AC3E}">
        <p14:creationId xmlns:p14="http://schemas.microsoft.com/office/powerpoint/2010/main" val="19155146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2026-10-06T14:40:55.2650000Z</dcterms:created>
  <dcterms:modified xsi:type="dcterms:W3CDTF">2026-10-06T14:40:55.2650000Z</dcterms:modified>
</coreProperties>
</file>